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media/image70.jpg" ContentType="image/png"/>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3" r:id="rId4"/>
  </p:sldMasterIdLst>
  <p:notesMasterIdLst>
    <p:notesMasterId r:id="rId37"/>
  </p:notesMasterIdLst>
  <p:sldIdLst>
    <p:sldId id="258" r:id="rId5"/>
    <p:sldId id="281" r:id="rId6"/>
    <p:sldId id="259" r:id="rId7"/>
    <p:sldId id="260" r:id="rId8"/>
    <p:sldId id="282" r:id="rId9"/>
    <p:sldId id="283" r:id="rId10"/>
    <p:sldId id="284" r:id="rId11"/>
    <p:sldId id="285" r:id="rId12"/>
    <p:sldId id="286" r:id="rId13"/>
    <p:sldId id="315" r:id="rId14"/>
    <p:sldId id="316" r:id="rId15"/>
    <p:sldId id="317" r:id="rId16"/>
    <p:sldId id="337" r:id="rId17"/>
    <p:sldId id="321" r:id="rId18"/>
    <p:sldId id="322" r:id="rId19"/>
    <p:sldId id="323" r:id="rId20"/>
    <p:sldId id="324" r:id="rId21"/>
    <p:sldId id="327" r:id="rId22"/>
    <p:sldId id="328" r:id="rId23"/>
    <p:sldId id="329" r:id="rId24"/>
    <p:sldId id="330" r:id="rId25"/>
    <p:sldId id="331" r:id="rId26"/>
    <p:sldId id="332" r:id="rId27"/>
    <p:sldId id="333" r:id="rId28"/>
    <p:sldId id="334" r:id="rId29"/>
    <p:sldId id="335" r:id="rId30"/>
    <p:sldId id="312" r:id="rId31"/>
    <p:sldId id="336" r:id="rId32"/>
    <p:sldId id="338" r:id="rId33"/>
    <p:sldId id="339" r:id="rId34"/>
    <p:sldId id="313" r:id="rId35"/>
    <p:sldId id="314" r:id="rId3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arbara Hill Meyers" initials="BHM" lastIdx="1" clrIdx="0">
    <p:extLst>
      <p:ext uri="{19B8F6BF-5375-455C-9EA6-DF929625EA0E}">
        <p15:presenceInfo xmlns:p15="http://schemas.microsoft.com/office/powerpoint/2012/main" userId="Barbara Hill Meyers"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FBFB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597" autoAdjust="0"/>
    <p:restoredTop sz="73137" autoAdjust="0"/>
  </p:normalViewPr>
  <p:slideViewPr>
    <p:cSldViewPr snapToGrid="0" snapToObjects="1">
      <p:cViewPr varScale="1">
        <p:scale>
          <a:sx n="94" d="100"/>
          <a:sy n="94" d="100"/>
        </p:scale>
        <p:origin x="1478" y="7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ACCC381-F2CA-E042-B47A-FB31E499A1FA}" type="datetimeFigureOut">
              <a:rPr lang="en-US" smtClean="0"/>
              <a:pPr/>
              <a:t>4/4/2019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6EF85A4-4FF2-0B40-A029-61F2474169EC}" type="slidenum">
              <a:rPr lang="en-US" smtClean="0"/>
              <a:pPr/>
              <a:t>‹#›</a:t>
            </a:fld>
            <a:endParaRPr lang="en-US"/>
          </a:p>
        </p:txBody>
      </p:sp>
    </p:spTree>
    <p:extLst>
      <p:ext uri="{BB962C8B-B14F-4D97-AF65-F5344CB8AC3E}">
        <p14:creationId xmlns:p14="http://schemas.microsoft.com/office/powerpoint/2010/main" val="3498748379"/>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p:cNvSpPr>
            <a:spLocks noGrp="1" noChangeArrowheads="1"/>
          </p:cNvSpPr>
          <p:nvPr>
            <p:ph type="sldNum" sz="quarter" idx="5"/>
          </p:nvPr>
        </p:nvSpPr>
        <p:spPr bwMode="auto">
          <a:noFill/>
          <a:ln>
            <a:miter lim="800000"/>
            <a:headEnd/>
            <a:tailEnd/>
          </a:ln>
        </p:spPr>
        <p:txBody>
          <a:bodyPr/>
          <a:lstStyle/>
          <a:p>
            <a:fld id="{E4A4E0B4-A18D-C342-AD78-4CDD393E2AB9}" type="slidenum">
              <a:rPr lang="en-US">
                <a:latin typeface="Calibri" pitchFamily="-109" charset="0"/>
                <a:ea typeface="ＭＳ Ｐゴシック" pitchFamily="-109" charset="-128"/>
                <a:cs typeface="ＭＳ Ｐゴシック" pitchFamily="-109" charset="-128"/>
              </a:rPr>
              <a:pPr/>
              <a:t>2</a:t>
            </a:fld>
            <a:endParaRPr lang="en-US">
              <a:latin typeface="Calibri" pitchFamily="-109" charset="0"/>
              <a:ea typeface="ＭＳ Ｐゴシック" pitchFamily="-109" charset="-128"/>
              <a:cs typeface="ＭＳ Ｐゴシック" pitchFamily="-109" charset="-128"/>
            </a:endParaRPr>
          </a:p>
        </p:txBody>
      </p:sp>
      <p:sp>
        <p:nvSpPr>
          <p:cNvPr id="22531"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22532" name="Rectangle 3"/>
          <p:cNvSpPr>
            <a:spLocks noGrp="1" noChangeArrowheads="1"/>
          </p:cNvSpPr>
          <p:nvPr>
            <p:ph type="body" idx="1"/>
          </p:nvPr>
        </p:nvSpPr>
        <p:spPr bwMode="auto">
          <a:noFill/>
        </p:spPr>
        <p:txBody>
          <a:bodyPr/>
          <a:lstStyle/>
          <a:p>
            <a:pPr eaLnBrk="1" hangingPunct="1">
              <a:spcBef>
                <a:spcPct val="0"/>
              </a:spcBef>
            </a:pPr>
            <a:endParaRPr lang="en-US" sz="1800" dirty="0">
              <a:latin typeface="Arial" pitchFamily="-109" charset="0"/>
              <a:ea typeface="ＭＳ Ｐゴシック" pitchFamily="-109" charset="-128"/>
              <a:cs typeface="ＭＳ Ｐゴシック" pitchFamily="-109" charset="-128"/>
            </a:endParaRPr>
          </a:p>
        </p:txBody>
      </p:sp>
    </p:spTree>
    <p:extLst>
      <p:ext uri="{BB962C8B-B14F-4D97-AF65-F5344CB8AC3E}">
        <p14:creationId xmlns:p14="http://schemas.microsoft.com/office/powerpoint/2010/main" val="10666306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Shape 281"/>
          <p:cNvSpPr txBox="1">
            <a:spLocks noGrp="1"/>
          </p:cNvSpPr>
          <p:nvPr>
            <p:ph type="body" idx="1"/>
          </p:nvPr>
        </p:nvSpPr>
        <p:spPr>
          <a:xfrm>
            <a:off x="653040" y="4002120"/>
            <a:ext cx="5551560" cy="4310280"/>
          </a:xfrm>
          <a:prstGeom prst="rect">
            <a:avLst/>
          </a:prstGeom>
          <a:noFill/>
          <a:ln>
            <a:noFill/>
          </a:ln>
        </p:spPr>
        <p:txBody>
          <a:bodyPr wrap="square" lIns="0" tIns="0" rIns="0" bIns="0" anchor="t" anchorCtr="0">
            <a:noAutofit/>
          </a:bodyPr>
          <a:lstStyle/>
          <a:p>
            <a:pPr marL="216000" marR="0" lvl="0" indent="-216000" algn="l" rtl="0">
              <a:spcBef>
                <a:spcPts val="0"/>
              </a:spcBef>
              <a:buClr>
                <a:srgbClr val="000000"/>
              </a:buClr>
              <a:buSzPts val="630"/>
              <a:buFont typeface="Noto Sans Symbols"/>
              <a:buChar char="●"/>
            </a:pPr>
            <a:r>
              <a:rPr lang="en-US" sz="1400" b="0" i="0" u="none" strike="noStrike" cap="none" dirty="0">
                <a:solidFill>
                  <a:srgbClr val="000000"/>
                </a:solidFill>
                <a:latin typeface="Arial"/>
                <a:ea typeface="Arial"/>
                <a:cs typeface="Arial"/>
                <a:sym typeface="Arial"/>
              </a:rPr>
              <a:t>GenePattern Notebook is built on top of a platform called Jupyter</a:t>
            </a:r>
            <a:r>
              <a:rPr lang="en-US" sz="1400" b="0" i="0" u="none" strike="noStrike" cap="none" dirty="0" smtClean="0">
                <a:solidFill>
                  <a:srgbClr val="000000"/>
                </a:solidFill>
                <a:latin typeface="Arial"/>
                <a:ea typeface="Arial"/>
                <a:cs typeface="Arial"/>
                <a:sym typeface="Arial"/>
              </a:rPr>
              <a:t>.</a:t>
            </a:r>
          </a:p>
          <a:p>
            <a:pPr marL="216000" marR="0" lvl="0" indent="-216000" algn="l" rtl="0">
              <a:spcBef>
                <a:spcPts val="0"/>
              </a:spcBef>
              <a:buClr>
                <a:srgbClr val="000000"/>
              </a:buClr>
              <a:buSzPts val="630"/>
              <a:buFont typeface="Noto Sans Symbols"/>
              <a:buChar char="●"/>
            </a:pPr>
            <a:endParaRPr lang="en-US" sz="1400" b="0" i="0" u="none" strike="noStrike" cap="none" dirty="0" smtClean="0">
              <a:solidFill>
                <a:srgbClr val="000000"/>
              </a:solidFill>
              <a:latin typeface="Arial"/>
              <a:ea typeface="Arial"/>
              <a:cs typeface="Arial"/>
              <a:sym typeface="Arial"/>
            </a:endParaRPr>
          </a:p>
          <a:p>
            <a:pPr marL="216000" marR="0" lvl="0" indent="-216000" algn="l" rtl="0">
              <a:spcBef>
                <a:spcPts val="0"/>
              </a:spcBef>
              <a:buClr>
                <a:srgbClr val="000000"/>
              </a:buClr>
              <a:buSzPts val="630"/>
              <a:buFont typeface="Noto Sans Symbols"/>
              <a:buChar char="●"/>
            </a:pPr>
            <a:r>
              <a:rPr lang="en-US" sz="1400" b="0" i="0" u="none" strike="noStrike" cap="none" dirty="0" smtClean="0">
                <a:solidFill>
                  <a:srgbClr val="000000"/>
                </a:solidFill>
                <a:latin typeface="Arial"/>
                <a:ea typeface="Arial"/>
                <a:cs typeface="Arial"/>
                <a:sym typeface="Arial"/>
              </a:rPr>
              <a:t>Who here has heard of Jupyter?</a:t>
            </a:r>
            <a:r>
              <a:rPr lang="en-US" sz="1400" b="0" i="0" u="none" strike="noStrike" cap="none" baseline="0" dirty="0" smtClean="0">
                <a:solidFill>
                  <a:srgbClr val="000000"/>
                </a:solidFill>
                <a:latin typeface="Arial"/>
                <a:ea typeface="Arial"/>
                <a:cs typeface="Arial"/>
                <a:sym typeface="Arial"/>
              </a:rPr>
              <a:t> Who has used Jupyter?</a:t>
            </a:r>
            <a:endParaRPr lang="en-US" sz="1400" b="0" i="0" u="none" strike="noStrike" cap="none" dirty="0">
              <a:solidFill>
                <a:srgbClr val="000000"/>
              </a:solidFill>
              <a:latin typeface="Arial"/>
              <a:ea typeface="Arial"/>
              <a:cs typeface="Arial"/>
              <a:sym typeface="Arial"/>
            </a:endParaRPr>
          </a:p>
          <a:p>
            <a:pPr marL="0" marR="0" lvl="0" indent="0" algn="l" rtl="0">
              <a:spcBef>
                <a:spcPts val="0"/>
              </a:spcBef>
              <a:buClr>
                <a:srgbClr val="000000"/>
              </a:buClr>
              <a:buSzPts val="630"/>
              <a:buFont typeface="Noto Sans Symbols"/>
              <a:buNone/>
            </a:pPr>
            <a:endParaRPr lang="en-US" sz="1400" b="0" i="0" u="none" strike="noStrike" cap="none" dirty="0">
              <a:solidFill>
                <a:srgbClr val="000000"/>
              </a:solidFill>
              <a:latin typeface="Arial"/>
              <a:ea typeface="Arial"/>
              <a:cs typeface="Arial"/>
              <a:sym typeface="Arial"/>
            </a:endParaRPr>
          </a:p>
          <a:p>
            <a:pPr marL="216000" marR="0" lvl="0" indent="-216000" algn="l" rtl="0">
              <a:spcBef>
                <a:spcPts val="0"/>
              </a:spcBef>
              <a:buClr>
                <a:srgbClr val="000000"/>
              </a:buClr>
              <a:buSzPts val="630"/>
              <a:buFont typeface="Noto Sans Symbols"/>
              <a:buChar char="●"/>
            </a:pPr>
            <a:r>
              <a:rPr lang="en-US" sz="1400" b="0" i="0" u="none" strike="noStrike" cap="none" dirty="0">
                <a:solidFill>
                  <a:srgbClr val="000000"/>
                </a:solidFill>
                <a:latin typeface="Arial"/>
                <a:ea typeface="Arial"/>
                <a:cs typeface="Arial"/>
                <a:sym typeface="Arial"/>
              </a:rPr>
              <a:t>Jupyter is a popular and well-supported framework for scientific computing with a pretty vast ecosystem of integrations and other resources that are available.</a:t>
            </a:r>
          </a:p>
          <a:p>
            <a:pPr marL="0" marR="0" lvl="0" indent="0" algn="l" rtl="0">
              <a:spcBef>
                <a:spcPts val="0"/>
              </a:spcBef>
              <a:buClr>
                <a:srgbClr val="000000"/>
              </a:buClr>
              <a:buSzPts val="630"/>
              <a:buFont typeface="Noto Sans Symbols"/>
              <a:buNone/>
            </a:pPr>
            <a:endParaRPr lang="en-US" sz="1400" b="0" i="0" u="none" strike="noStrike" cap="none" dirty="0">
              <a:solidFill>
                <a:srgbClr val="000000"/>
              </a:solidFill>
              <a:latin typeface="Arial"/>
              <a:ea typeface="Arial"/>
              <a:cs typeface="Arial"/>
              <a:sym typeface="Arial"/>
            </a:endParaRPr>
          </a:p>
          <a:p>
            <a:pPr marL="216000" marR="0" lvl="0" indent="-216000" algn="l" rtl="0">
              <a:spcBef>
                <a:spcPts val="0"/>
              </a:spcBef>
              <a:buClr>
                <a:srgbClr val="000000"/>
              </a:buClr>
              <a:buSzPts val="630"/>
              <a:buFont typeface="Noto Sans Symbols"/>
              <a:buChar char="●"/>
            </a:pPr>
            <a:r>
              <a:rPr lang="en-US" sz="1400" b="0" i="0" u="none" strike="noStrike" cap="none" dirty="0">
                <a:solidFill>
                  <a:srgbClr val="000000"/>
                </a:solidFill>
                <a:latin typeface="Arial"/>
                <a:ea typeface="Arial"/>
                <a:cs typeface="Arial"/>
                <a:sym typeface="Arial"/>
              </a:rPr>
              <a:t>It's open source software.</a:t>
            </a:r>
          </a:p>
          <a:p>
            <a:pPr marL="0" marR="0" lvl="0" indent="0" algn="l" rtl="0">
              <a:spcBef>
                <a:spcPts val="0"/>
              </a:spcBef>
              <a:buClr>
                <a:srgbClr val="000000"/>
              </a:buClr>
              <a:buSzPts val="630"/>
              <a:buFont typeface="Noto Sans Symbols"/>
              <a:buNone/>
            </a:pPr>
            <a:endParaRPr lang="en-US" sz="1400" b="0" i="0" u="none" strike="noStrike" cap="none" dirty="0">
              <a:solidFill>
                <a:srgbClr val="000000"/>
              </a:solidFill>
              <a:latin typeface="Arial"/>
              <a:ea typeface="Arial"/>
              <a:cs typeface="Arial"/>
              <a:sym typeface="Arial"/>
            </a:endParaRPr>
          </a:p>
          <a:p>
            <a:pPr marL="216000" marR="0" lvl="0" indent="-216000" algn="l" rtl="0">
              <a:spcBef>
                <a:spcPts val="0"/>
              </a:spcBef>
              <a:buClr>
                <a:srgbClr val="000000"/>
              </a:buClr>
              <a:buSzPts val="630"/>
              <a:buFont typeface="Noto Sans Symbols"/>
              <a:buChar char="●"/>
            </a:pPr>
            <a:r>
              <a:rPr lang="en-US" sz="1400" b="0" i="0" u="none" strike="noStrike" cap="none" dirty="0">
                <a:solidFill>
                  <a:srgbClr val="000000"/>
                </a:solidFill>
                <a:latin typeface="Arial"/>
                <a:ea typeface="Arial"/>
                <a:cs typeface="Arial"/>
                <a:sym typeface="Arial"/>
              </a:rPr>
              <a:t>And the GenePattern Notebook Environment lets you create </a:t>
            </a:r>
            <a:r>
              <a:rPr lang="en-US" sz="1400" b="0" i="0" u="none" strike="noStrike" cap="none" dirty="0" err="1">
                <a:solidFill>
                  <a:srgbClr val="000000"/>
                </a:solidFill>
                <a:latin typeface="Arial"/>
                <a:ea typeface="Arial"/>
                <a:cs typeface="Arial"/>
                <a:sym typeface="Arial"/>
              </a:rPr>
              <a:t>bioinformatic</a:t>
            </a:r>
            <a:r>
              <a:rPr lang="en-US" sz="1400" b="0" i="0" u="none" strike="noStrike" cap="none" dirty="0">
                <a:solidFill>
                  <a:srgbClr val="000000"/>
                </a:solidFill>
                <a:latin typeface="Arial"/>
                <a:ea typeface="Arial"/>
                <a:cs typeface="Arial"/>
                <a:sym typeface="Arial"/>
              </a:rPr>
              <a:t> notebooks that are compatible with it and all the associated resources that are available to you.</a:t>
            </a:r>
          </a:p>
        </p:txBody>
      </p:sp>
      <p:sp>
        <p:nvSpPr>
          <p:cNvPr id="282" name="Shape 28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459934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Shape 289"/>
          <p:cNvSpPr txBox="1">
            <a:spLocks noGrp="1"/>
          </p:cNvSpPr>
          <p:nvPr>
            <p:ph type="body" idx="1"/>
          </p:nvPr>
        </p:nvSpPr>
        <p:spPr>
          <a:xfrm>
            <a:off x="653040" y="4002120"/>
            <a:ext cx="5551560" cy="4310280"/>
          </a:xfrm>
          <a:prstGeom prst="rect">
            <a:avLst/>
          </a:prstGeom>
          <a:noFill/>
          <a:ln>
            <a:noFill/>
          </a:ln>
        </p:spPr>
        <p:txBody>
          <a:bodyPr wrap="square" lIns="0" tIns="0" rIns="0" bIns="0" anchor="t" anchorCtr="0">
            <a:noAutofit/>
          </a:bodyPr>
          <a:lstStyle/>
          <a:p>
            <a:pPr marL="216000" marR="0" lvl="0" indent="-216000" algn="l" rtl="0">
              <a:spcBef>
                <a:spcPts val="0"/>
              </a:spcBef>
              <a:buClr>
                <a:srgbClr val="000000"/>
              </a:buClr>
              <a:buSzPts val="630"/>
              <a:buFont typeface="Noto Sans Symbols"/>
              <a:buChar char="●"/>
            </a:pPr>
            <a:r>
              <a:rPr lang="en-US" sz="1400" b="0" i="0" u="none" strike="noStrike" cap="none" dirty="0">
                <a:solidFill>
                  <a:srgbClr val="000000"/>
                </a:solidFill>
                <a:latin typeface="Arial"/>
                <a:ea typeface="Arial"/>
                <a:cs typeface="Arial"/>
                <a:sym typeface="Arial"/>
              </a:rPr>
              <a:t>One of the underlying goals of GenePattern Notebook is to encapsulate a complete research narrative—from its conception to dissemination.</a:t>
            </a:r>
          </a:p>
          <a:p>
            <a:pPr marL="0" marR="0" lvl="0" indent="0" algn="l" rtl="0">
              <a:spcBef>
                <a:spcPts val="0"/>
              </a:spcBef>
              <a:buClr>
                <a:srgbClr val="000000"/>
              </a:buClr>
              <a:buSzPts val="630"/>
              <a:buFont typeface="Noto Sans Symbols"/>
              <a:buNone/>
            </a:pPr>
            <a:endParaRPr lang="en-US" sz="1400" b="0" i="0" u="none" strike="noStrike" cap="none" dirty="0">
              <a:solidFill>
                <a:srgbClr val="000000"/>
              </a:solidFill>
              <a:latin typeface="Arial"/>
              <a:ea typeface="Arial"/>
              <a:cs typeface="Arial"/>
              <a:sym typeface="Arial"/>
            </a:endParaRPr>
          </a:p>
          <a:p>
            <a:pPr marL="216000" marR="0" lvl="0" indent="-216000" algn="l" rtl="0">
              <a:spcBef>
                <a:spcPts val="0"/>
              </a:spcBef>
              <a:buClr>
                <a:srgbClr val="000000"/>
              </a:buClr>
              <a:buSzPts val="630"/>
              <a:buFont typeface="Noto Sans Symbols"/>
              <a:buChar char="●"/>
            </a:pPr>
            <a:r>
              <a:rPr lang="en-US" sz="1400" b="0" i="0" u="none" strike="noStrike" cap="none" dirty="0">
                <a:solidFill>
                  <a:srgbClr val="000000"/>
                </a:solidFill>
                <a:latin typeface="Arial"/>
                <a:ea typeface="Arial"/>
                <a:cs typeface="Arial"/>
                <a:sym typeface="Arial"/>
              </a:rPr>
              <a:t>Another goal is to make all of the powerful GenePattern features available in the notebook environment. This way a researcher can leverage the best of what Jupyter and GenePattern has to offer, interleaving text, graphics, interactive visualizations and analytic aspects.</a:t>
            </a:r>
          </a:p>
        </p:txBody>
      </p:sp>
      <p:sp>
        <p:nvSpPr>
          <p:cNvPr id="290" name="Shape 29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377154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Shape 300"/>
          <p:cNvSpPr txBox="1">
            <a:spLocks noGrp="1"/>
          </p:cNvSpPr>
          <p:nvPr>
            <p:ph type="body" idx="1"/>
          </p:nvPr>
        </p:nvSpPr>
        <p:spPr>
          <a:xfrm>
            <a:off x="653040" y="4110120"/>
            <a:ext cx="5551200" cy="4309920"/>
          </a:xfrm>
          <a:prstGeom prst="rect">
            <a:avLst/>
          </a:prstGeom>
          <a:noFill/>
          <a:ln>
            <a:noFill/>
          </a:ln>
        </p:spPr>
        <p:txBody>
          <a:bodyPr wrap="square" lIns="90000" tIns="45000" rIns="90000" bIns="45000" anchor="t" anchorCtr="0">
            <a:noAutofit/>
          </a:bodyPr>
          <a:lstStyle/>
          <a:p>
            <a:pPr marL="0" marR="0" lvl="0" indent="0" algn="l" rtl="0">
              <a:lnSpc>
                <a:spcPct val="100000"/>
              </a:lnSpc>
              <a:spcBef>
                <a:spcPts val="0"/>
              </a:spcBef>
              <a:buNone/>
            </a:pPr>
            <a:r>
              <a:rPr lang="en-US" sz="1800" b="0" i="0" u="none" strike="noStrike" cap="none" dirty="0">
                <a:solidFill>
                  <a:srgbClr val="000000"/>
                </a:solidFill>
                <a:latin typeface="Arial"/>
                <a:ea typeface="Arial"/>
                <a:cs typeface="Arial"/>
                <a:sym typeface="Arial"/>
              </a:rPr>
              <a:t>Alright, alright, so enough talk. Let’s dive right in. Sometimes the best way to learn is by doing.</a:t>
            </a:r>
          </a:p>
          <a:p>
            <a:pPr marL="0" marR="0" lvl="0" indent="0" algn="l" rtl="0">
              <a:lnSpc>
                <a:spcPct val="100000"/>
              </a:lnSpc>
              <a:spcBef>
                <a:spcPts val="0"/>
              </a:spcBef>
              <a:buNone/>
            </a:pPr>
            <a:endParaRPr lang="en-US" sz="18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buNone/>
            </a:pPr>
            <a:r>
              <a:rPr lang="en-US" sz="1800" b="0" i="0" u="none" strike="noStrike" cap="none" dirty="0">
                <a:solidFill>
                  <a:srgbClr val="000000"/>
                </a:solidFill>
                <a:latin typeface="Arial"/>
                <a:ea typeface="Arial"/>
                <a:cs typeface="Arial"/>
                <a:sym typeface="Arial"/>
              </a:rPr>
              <a:t>So with that in mind, we’re going to do a bit of a follow-along exercise. And I’m going to explain things as we go.</a:t>
            </a:r>
          </a:p>
        </p:txBody>
      </p:sp>
      <p:sp>
        <p:nvSpPr>
          <p:cNvPr id="301" name="Shape 30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614741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Shape 315"/>
          <p:cNvSpPr txBox="1">
            <a:spLocks noGrp="1"/>
          </p:cNvSpPr>
          <p:nvPr>
            <p:ph type="body" idx="1"/>
          </p:nvPr>
        </p:nvSpPr>
        <p:spPr>
          <a:xfrm>
            <a:off x="685800" y="4343400"/>
            <a:ext cx="5486040" cy="4114440"/>
          </a:xfrm>
          <a:prstGeom prst="rect">
            <a:avLst/>
          </a:prstGeom>
          <a:noFill/>
          <a:ln>
            <a:noFill/>
          </a:ln>
        </p:spPr>
        <p:txBody>
          <a:bodyPr wrap="square" lIns="0" tIns="0" rIns="0" bIns="0" anchor="t" anchorCtr="0">
            <a:noAutofit/>
          </a:bodyPr>
          <a:lstStyle/>
          <a:p>
            <a:pPr marL="0" marR="0" lvl="0" indent="0" algn="l" rtl="0">
              <a:spcBef>
                <a:spcPts val="0"/>
              </a:spcBef>
              <a:buNone/>
            </a:pPr>
            <a:r>
              <a:rPr lang="en-US" sz="1500" b="1" i="0" u="none" strike="noStrike" cap="none" dirty="0" smtClean="0">
                <a:solidFill>
                  <a:srgbClr val="000000"/>
                </a:solidFill>
                <a:latin typeface="Arial"/>
                <a:ea typeface="Arial"/>
                <a:cs typeface="Arial"/>
                <a:sym typeface="Arial"/>
              </a:rPr>
              <a:t>Be clear that this is follow along</a:t>
            </a:r>
          </a:p>
          <a:p>
            <a:pPr marL="0" marR="0" lvl="0" indent="0" algn="l" rtl="0">
              <a:spcBef>
                <a:spcPts val="0"/>
              </a:spcBef>
              <a:buNone/>
            </a:pPr>
            <a:endParaRPr lang="en-US" sz="1500" b="0" i="0" u="none" strike="noStrike" cap="none" dirty="0" smtClean="0">
              <a:solidFill>
                <a:srgbClr val="000000"/>
              </a:solidFill>
              <a:latin typeface="Arial"/>
              <a:ea typeface="Arial"/>
              <a:cs typeface="Arial"/>
              <a:sym typeface="Arial"/>
            </a:endParaRPr>
          </a:p>
          <a:p>
            <a:pPr marL="0" marR="0" lvl="0" indent="0" algn="l" rtl="0">
              <a:spcBef>
                <a:spcPts val="0"/>
              </a:spcBef>
              <a:buNone/>
            </a:pPr>
            <a:r>
              <a:rPr lang="en-US" sz="1500" b="0" i="0" u="none" strike="noStrike" cap="none" dirty="0" smtClean="0">
                <a:solidFill>
                  <a:srgbClr val="000000"/>
                </a:solidFill>
                <a:latin typeface="Arial"/>
                <a:ea typeface="Arial"/>
                <a:cs typeface="Arial"/>
                <a:sym typeface="Arial"/>
              </a:rPr>
              <a:t>At the beginning</a:t>
            </a:r>
            <a:r>
              <a:rPr lang="en-US" sz="1500" b="0" i="0" u="none" strike="noStrike" cap="none" baseline="0" dirty="0" smtClean="0">
                <a:solidFill>
                  <a:srgbClr val="000000"/>
                </a:solidFill>
                <a:latin typeface="Arial"/>
                <a:ea typeface="Arial"/>
                <a:cs typeface="Arial"/>
                <a:sym typeface="Arial"/>
              </a:rPr>
              <a:t> of class, when you went to </a:t>
            </a:r>
            <a:r>
              <a:rPr lang="en-US" sz="1500" b="0" i="0" u="none" strike="noStrike" cap="none" dirty="0" smtClean="0">
                <a:solidFill>
                  <a:srgbClr val="000000"/>
                </a:solidFill>
                <a:latin typeface="Arial"/>
                <a:ea typeface="Arial"/>
                <a:cs typeface="Arial"/>
                <a:sym typeface="Arial"/>
              </a:rPr>
              <a:t>notebook.genepattern.org </a:t>
            </a:r>
            <a:r>
              <a:rPr lang="en-US" sz="1500" b="0" i="0" u="none" strike="noStrike" cap="none" dirty="0">
                <a:solidFill>
                  <a:srgbClr val="000000"/>
                </a:solidFill>
                <a:latin typeface="Arial"/>
                <a:ea typeface="Arial"/>
                <a:cs typeface="Arial"/>
                <a:sym typeface="Arial"/>
              </a:rPr>
              <a:t>you should have seen a login page that looks something like the one I’m showing up on the screen.</a:t>
            </a:r>
          </a:p>
          <a:p>
            <a:pPr marL="0" marR="0" lvl="0" indent="0" algn="l" rtl="0">
              <a:spcBef>
                <a:spcPts val="0"/>
              </a:spcBef>
              <a:buNone/>
            </a:pPr>
            <a:r>
              <a:rPr lang="en-US" sz="1500" b="0" i="0" u="none" strike="noStrike" cap="none" dirty="0" smtClean="0">
                <a:solidFill>
                  <a:srgbClr val="000000"/>
                </a:solidFill>
                <a:latin typeface="Arial"/>
                <a:ea typeface="Arial"/>
                <a:cs typeface="Arial"/>
                <a:sym typeface="Arial"/>
              </a:rPr>
              <a:t>..</a:t>
            </a:r>
            <a:endParaRPr lang="en-US" sz="1500" b="0" i="0" u="none" strike="noStrike" cap="none" dirty="0">
              <a:solidFill>
                <a:srgbClr val="000000"/>
              </a:solidFill>
              <a:latin typeface="Arial"/>
              <a:ea typeface="Arial"/>
              <a:cs typeface="Arial"/>
              <a:sym typeface="Arial"/>
            </a:endParaRPr>
          </a:p>
          <a:p>
            <a:pPr marL="0" marR="0" lvl="0" indent="0" algn="l" rtl="0">
              <a:spcBef>
                <a:spcPts val="0"/>
              </a:spcBef>
              <a:buNone/>
            </a:pPr>
            <a:r>
              <a:rPr lang="en-US" sz="1500" b="0" i="0" u="none" strike="noStrike" cap="none" dirty="0">
                <a:solidFill>
                  <a:srgbClr val="000000"/>
                </a:solidFill>
                <a:latin typeface="Arial"/>
                <a:ea typeface="Arial"/>
                <a:cs typeface="Arial"/>
                <a:sym typeface="Arial"/>
              </a:rPr>
              <a:t>And as you can see, there’s a “Register an Account</a:t>
            </a:r>
            <a:r>
              <a:rPr lang="en-US" sz="1500" b="0" i="0" u="none" strike="noStrike" cap="none" dirty="0" smtClean="0">
                <a:solidFill>
                  <a:srgbClr val="000000"/>
                </a:solidFill>
                <a:latin typeface="Arial"/>
                <a:ea typeface="Arial"/>
                <a:cs typeface="Arial"/>
                <a:sym typeface="Arial"/>
              </a:rPr>
              <a:t>”&lt;</a:t>
            </a:r>
            <a:r>
              <a:rPr lang="en-US" sz="1500" b="0" i="1" u="none" strike="noStrike" cap="none" dirty="0" smtClean="0">
                <a:solidFill>
                  <a:srgbClr val="000000"/>
                </a:solidFill>
                <a:latin typeface="Arial"/>
                <a:ea typeface="Arial"/>
                <a:cs typeface="Arial"/>
                <a:sym typeface="Arial"/>
              </a:rPr>
              <a:t>click for animation&gt; </a:t>
            </a:r>
            <a:r>
              <a:rPr lang="en-US" sz="1500" b="0" i="0" u="none" strike="noStrike" cap="none" dirty="0">
                <a:solidFill>
                  <a:srgbClr val="000000"/>
                </a:solidFill>
                <a:latin typeface="Arial"/>
                <a:ea typeface="Arial"/>
                <a:cs typeface="Arial"/>
                <a:sym typeface="Arial"/>
              </a:rPr>
              <a:t>button in the </a:t>
            </a:r>
            <a:r>
              <a:rPr lang="en-US" sz="1500" b="0" i="0" u="none" strike="noStrike" cap="none" dirty="0" smtClean="0">
                <a:solidFill>
                  <a:srgbClr val="000000"/>
                </a:solidFill>
                <a:latin typeface="Arial"/>
                <a:ea typeface="Arial"/>
                <a:cs typeface="Arial"/>
                <a:sym typeface="Arial"/>
              </a:rPr>
              <a:t>right-hand </a:t>
            </a:r>
            <a:r>
              <a:rPr lang="en-US" sz="1500" b="0" i="0" u="none" strike="noStrike" cap="none" dirty="0">
                <a:solidFill>
                  <a:srgbClr val="000000"/>
                </a:solidFill>
                <a:latin typeface="Arial"/>
                <a:ea typeface="Arial"/>
                <a:cs typeface="Arial"/>
                <a:sym typeface="Arial"/>
              </a:rPr>
              <a:t>box, and the login form on the left</a:t>
            </a:r>
            <a:r>
              <a:rPr lang="en-US" sz="1500" b="0" i="0" u="none" strike="noStrike" cap="none" dirty="0" smtClean="0">
                <a:solidFill>
                  <a:srgbClr val="000000"/>
                </a:solidFill>
                <a:latin typeface="Arial"/>
                <a:ea typeface="Arial"/>
                <a:cs typeface="Arial"/>
                <a:sym typeface="Arial"/>
              </a:rPr>
              <a:t>.</a:t>
            </a:r>
          </a:p>
          <a:p>
            <a:pPr marL="0" marR="0" lvl="0" indent="0" algn="l" rtl="0">
              <a:spcBef>
                <a:spcPts val="0"/>
              </a:spcBef>
              <a:buNone/>
            </a:pPr>
            <a:endParaRPr lang="en-US" sz="1500" b="0" i="0" u="none" strike="noStrike" cap="none" dirty="0" smtClean="0">
              <a:solidFill>
                <a:srgbClr val="000000"/>
              </a:solidFill>
              <a:latin typeface="Arial"/>
              <a:ea typeface="Arial"/>
              <a:cs typeface="Arial"/>
              <a:sym typeface="Arial"/>
            </a:endParaRPr>
          </a:p>
          <a:p>
            <a:pPr marL="0" marR="0" lvl="0" indent="0" algn="l" rtl="0">
              <a:spcBef>
                <a:spcPts val="0"/>
              </a:spcBef>
              <a:buNone/>
            </a:pPr>
            <a:r>
              <a:rPr lang="en-US" sz="1500" b="0" i="0" u="none" strike="noStrike" cap="none" dirty="0" smtClean="0">
                <a:solidFill>
                  <a:srgbClr val="000000"/>
                </a:solidFill>
                <a:latin typeface="Arial"/>
                <a:ea typeface="Arial"/>
                <a:cs typeface="Arial"/>
                <a:sym typeface="Arial"/>
              </a:rPr>
              <a:t>-</a:t>
            </a:r>
            <a:r>
              <a:rPr lang="en-US" sz="1500" b="0" i="0" u="none" strike="noStrike" cap="none" baseline="0" dirty="0" smtClean="0">
                <a:solidFill>
                  <a:srgbClr val="000000"/>
                </a:solidFill>
                <a:latin typeface="Arial"/>
                <a:ea typeface="Arial"/>
                <a:cs typeface="Arial"/>
                <a:sym typeface="Arial"/>
              </a:rPr>
              <a:t> Has everyone registered and logged in?</a:t>
            </a:r>
            <a:endParaRPr lang="en-US" sz="1500" b="0" i="0" u="none" strike="noStrike" cap="none" dirty="0">
              <a:solidFill>
                <a:srgbClr val="000000"/>
              </a:solidFill>
              <a:latin typeface="Arial"/>
              <a:ea typeface="Arial"/>
              <a:cs typeface="Arial"/>
              <a:sym typeface="Arial"/>
            </a:endParaRPr>
          </a:p>
        </p:txBody>
      </p:sp>
      <p:sp>
        <p:nvSpPr>
          <p:cNvPr id="316" name="Shape 31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851596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Shape 323"/>
          <p:cNvSpPr txBox="1">
            <a:spLocks noGrp="1"/>
          </p:cNvSpPr>
          <p:nvPr>
            <p:ph type="body" idx="1"/>
          </p:nvPr>
        </p:nvSpPr>
        <p:spPr>
          <a:xfrm>
            <a:off x="685800" y="4343400"/>
            <a:ext cx="5486040" cy="4114440"/>
          </a:xfrm>
          <a:prstGeom prst="rect">
            <a:avLst/>
          </a:prstGeom>
          <a:noFill/>
          <a:ln>
            <a:noFill/>
          </a:ln>
        </p:spPr>
        <p:txBody>
          <a:bodyPr wrap="square" lIns="0" tIns="0" rIns="0" bIns="0" anchor="t" anchorCtr="0">
            <a:noAutofit/>
          </a:bodyPr>
          <a:lstStyle/>
          <a:p>
            <a:pPr marL="0" marR="0" lvl="0" indent="0" algn="l" rtl="0">
              <a:spcBef>
                <a:spcPts val="0"/>
              </a:spcBef>
              <a:buNone/>
            </a:pPr>
            <a:r>
              <a:rPr lang="en-US" sz="1500" b="0" i="0" u="none" strike="noStrike" cap="none" dirty="0">
                <a:solidFill>
                  <a:srgbClr val="000000"/>
                </a:solidFill>
                <a:latin typeface="Arial"/>
                <a:ea typeface="Arial"/>
                <a:cs typeface="Arial"/>
                <a:sym typeface="Arial"/>
              </a:rPr>
              <a:t>Once you’ve registered, it should automatically log you in and bring you to a page that looks like the one you see up on the screen now.</a:t>
            </a:r>
          </a:p>
          <a:p>
            <a:pPr marL="0" marR="0" lvl="0" indent="0" algn="l" rtl="0">
              <a:spcBef>
                <a:spcPts val="0"/>
              </a:spcBef>
              <a:buNone/>
            </a:pPr>
            <a:endParaRPr lang="en-US" sz="1500" b="0" i="0" u="none" strike="noStrike" cap="none" dirty="0">
              <a:solidFill>
                <a:srgbClr val="000000"/>
              </a:solidFill>
              <a:latin typeface="Arial"/>
              <a:ea typeface="Arial"/>
              <a:cs typeface="Arial"/>
              <a:sym typeface="Arial"/>
            </a:endParaRPr>
          </a:p>
          <a:p>
            <a:pPr marL="0" marR="0" lvl="0" indent="0" algn="l" rtl="0">
              <a:spcBef>
                <a:spcPts val="0"/>
              </a:spcBef>
              <a:buNone/>
            </a:pPr>
            <a:r>
              <a:rPr lang="en-US" sz="1500" b="0" i="0" u="none" strike="noStrike" cap="none" dirty="0">
                <a:solidFill>
                  <a:srgbClr val="000000"/>
                </a:solidFill>
                <a:latin typeface="Arial"/>
                <a:ea typeface="Arial"/>
                <a:cs typeface="Arial"/>
                <a:sym typeface="Arial"/>
              </a:rPr>
              <a:t>On this page you should see a list of the notebook files you have in your personal and private workspace. By default you’re going to have two files when you first register, and these are both tutorial notebooks that show off the available features.</a:t>
            </a:r>
          </a:p>
          <a:p>
            <a:pPr marL="0" marR="0" lvl="0" indent="0" algn="l" rtl="0">
              <a:spcBef>
                <a:spcPts val="0"/>
              </a:spcBef>
              <a:buNone/>
            </a:pPr>
            <a:endParaRPr lang="en-US" sz="1500" b="0" i="0" u="none" strike="noStrike" cap="none" dirty="0">
              <a:solidFill>
                <a:srgbClr val="000000"/>
              </a:solidFill>
              <a:latin typeface="Arial"/>
              <a:ea typeface="Arial"/>
              <a:cs typeface="Arial"/>
              <a:sym typeface="Arial"/>
            </a:endParaRPr>
          </a:p>
          <a:p>
            <a:pPr marL="0" marR="0" lvl="0" indent="0" algn="l" rtl="0">
              <a:spcBef>
                <a:spcPts val="0"/>
              </a:spcBef>
              <a:buNone/>
            </a:pPr>
            <a:r>
              <a:rPr lang="en-US" sz="1500" b="0" i="0" u="none" strike="noStrike" cap="none" dirty="0">
                <a:solidFill>
                  <a:srgbClr val="000000"/>
                </a:solidFill>
                <a:latin typeface="Arial"/>
                <a:ea typeface="Arial"/>
                <a:cs typeface="Arial"/>
                <a:sym typeface="Arial"/>
              </a:rPr>
              <a:t>Later you can run them at your leisure, but what we’re going to do now, however, is to browse the list of published notebooks for the method that we want to reproduce.</a:t>
            </a:r>
          </a:p>
        </p:txBody>
      </p:sp>
      <p:sp>
        <p:nvSpPr>
          <p:cNvPr id="324" name="Shape 32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441602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Shape 331"/>
          <p:cNvSpPr txBox="1">
            <a:spLocks noGrp="1"/>
          </p:cNvSpPr>
          <p:nvPr>
            <p:ph type="body" idx="1"/>
          </p:nvPr>
        </p:nvSpPr>
        <p:spPr>
          <a:xfrm>
            <a:off x="653040" y="4002120"/>
            <a:ext cx="5551560" cy="4310280"/>
          </a:xfrm>
          <a:prstGeom prst="rect">
            <a:avLst/>
          </a:prstGeom>
          <a:noFill/>
          <a:ln>
            <a:noFill/>
          </a:ln>
        </p:spPr>
        <p:txBody>
          <a:bodyPr wrap="square" lIns="0" tIns="0" rIns="0" bIns="0" anchor="t" anchorCtr="0">
            <a:noAutofit/>
          </a:bodyPr>
          <a:lstStyle/>
          <a:p>
            <a:pPr marL="0" marR="0" lvl="0" indent="0" algn="l" rtl="0">
              <a:spcBef>
                <a:spcPts val="0"/>
              </a:spcBef>
              <a:buNone/>
            </a:pPr>
            <a:r>
              <a:rPr lang="en-US" sz="1400" b="0" i="0" u="none" strike="noStrike" cap="none" dirty="0">
                <a:solidFill>
                  <a:srgbClr val="000000"/>
                </a:solidFill>
                <a:latin typeface="Arial"/>
                <a:ea typeface="Arial"/>
                <a:cs typeface="Arial"/>
                <a:sym typeface="Arial"/>
              </a:rPr>
              <a:t>You will notice that on the current page there are a number of tabs near the top. Right now we’re on the Files tab, which shows your notebook files, but there is also a Running tab and a </a:t>
            </a:r>
            <a:r>
              <a:rPr lang="en-US" sz="1400" b="0" i="0" u="none" strike="noStrike" cap="none" dirty="0" smtClean="0">
                <a:solidFill>
                  <a:srgbClr val="000000"/>
                </a:solidFill>
                <a:latin typeface="Arial"/>
                <a:ea typeface="Arial"/>
                <a:cs typeface="Arial"/>
                <a:sym typeface="Arial"/>
              </a:rPr>
              <a:t>Notebook Library tab</a:t>
            </a:r>
            <a:r>
              <a:rPr lang="en-US" sz="1400" b="0" i="0" u="none" strike="noStrike" cap="none" dirty="0">
                <a:solidFill>
                  <a:srgbClr val="000000"/>
                </a:solidFill>
                <a:latin typeface="Arial"/>
                <a:ea typeface="Arial"/>
                <a:cs typeface="Arial"/>
                <a:sym typeface="Arial"/>
              </a:rPr>
              <a:t>.</a:t>
            </a:r>
          </a:p>
          <a:p>
            <a:pPr marL="0" marR="0" lvl="0" indent="0" algn="l" rtl="0">
              <a:spcBef>
                <a:spcPts val="0"/>
              </a:spcBef>
              <a:buNone/>
            </a:pPr>
            <a:endParaRPr lang="en-US" sz="1400" b="0" i="0" u="none" strike="noStrike" cap="none" dirty="0">
              <a:solidFill>
                <a:srgbClr val="000000"/>
              </a:solidFill>
              <a:latin typeface="Arial"/>
              <a:ea typeface="Arial"/>
              <a:cs typeface="Arial"/>
              <a:sym typeface="Arial"/>
            </a:endParaRPr>
          </a:p>
          <a:p>
            <a:pPr marL="0" marR="0" lvl="0" indent="0" algn="l" rtl="0">
              <a:spcBef>
                <a:spcPts val="0"/>
              </a:spcBef>
              <a:buNone/>
            </a:pPr>
            <a:r>
              <a:rPr lang="en-US" sz="1400" b="0" i="0" u="none" strike="noStrike" cap="none" dirty="0">
                <a:solidFill>
                  <a:srgbClr val="000000"/>
                </a:solidFill>
                <a:latin typeface="Arial"/>
                <a:ea typeface="Arial"/>
                <a:cs typeface="Arial"/>
                <a:sym typeface="Arial"/>
              </a:rPr>
              <a:t>To browse the available public notebooks, we’re going to click on the </a:t>
            </a:r>
            <a:r>
              <a:rPr lang="en-US" sz="1400" b="0" i="0" u="none" strike="noStrike" cap="none" dirty="0" smtClean="0">
                <a:solidFill>
                  <a:srgbClr val="000000"/>
                </a:solidFill>
                <a:latin typeface="Arial"/>
                <a:ea typeface="Arial"/>
                <a:cs typeface="Arial"/>
                <a:sym typeface="Arial"/>
              </a:rPr>
              <a:t>Notebook Library tab </a:t>
            </a:r>
            <a:r>
              <a:rPr lang="en-US" sz="1400" b="0" i="0" u="none" strike="noStrike" cap="none" dirty="0">
                <a:solidFill>
                  <a:srgbClr val="000000"/>
                </a:solidFill>
                <a:latin typeface="Arial"/>
                <a:ea typeface="Arial"/>
                <a:cs typeface="Arial"/>
                <a:sym typeface="Arial"/>
              </a:rPr>
              <a:t>and look through the list. </a:t>
            </a:r>
            <a:endParaRPr lang="en-US" sz="1400" b="0" i="0" u="none" strike="noStrike" cap="none" dirty="0" smtClean="0">
              <a:solidFill>
                <a:srgbClr val="000000"/>
              </a:solidFill>
              <a:latin typeface="Arial"/>
              <a:ea typeface="Arial"/>
              <a:cs typeface="Arial"/>
              <a:sym typeface="Arial"/>
            </a:endParaRPr>
          </a:p>
          <a:p>
            <a:pPr marL="0" marR="0" lvl="0" indent="0" algn="l" rtl="0">
              <a:spcBef>
                <a:spcPts val="0"/>
              </a:spcBef>
              <a:buNone/>
            </a:pPr>
            <a:endParaRPr lang="en-US" sz="1400" b="0" i="0" u="none" strike="noStrike" cap="none" dirty="0">
              <a:solidFill>
                <a:srgbClr val="000000"/>
              </a:solidFill>
              <a:latin typeface="Arial"/>
              <a:ea typeface="Arial"/>
              <a:cs typeface="Arial"/>
              <a:sym typeface="Arial"/>
            </a:endParaRPr>
          </a:p>
          <a:p>
            <a:pPr marL="0" marR="0" lvl="0" indent="0" algn="l" rtl="0">
              <a:spcBef>
                <a:spcPts val="0"/>
              </a:spcBef>
              <a:buNone/>
            </a:pPr>
            <a:r>
              <a:rPr lang="en-US" sz="1400" b="0" i="0" u="none" strike="noStrike" cap="none" dirty="0" smtClean="0">
                <a:solidFill>
                  <a:srgbClr val="000000"/>
                </a:solidFill>
                <a:latin typeface="Arial"/>
                <a:ea typeface="Arial"/>
                <a:cs typeface="Arial"/>
                <a:sym typeface="Arial"/>
              </a:rPr>
              <a:t>On the left, you’ll see that you can browse through the</a:t>
            </a:r>
            <a:r>
              <a:rPr lang="en-US" sz="1400" b="0" i="0" u="none" strike="noStrike" cap="none" baseline="0" dirty="0" smtClean="0">
                <a:solidFill>
                  <a:srgbClr val="000000"/>
                </a:solidFill>
                <a:latin typeface="Arial"/>
                <a:ea typeface="Arial"/>
                <a:cs typeface="Arial"/>
                <a:sym typeface="Arial"/>
              </a:rPr>
              <a:t> available notebooks by category, as well as by searching. Anyone can publish their notebook, and by default they will be published in the Community section. </a:t>
            </a:r>
            <a:endParaRPr lang="en-US" sz="1400" b="0" i="0" u="none" strike="noStrike" cap="none" dirty="0">
              <a:solidFill>
                <a:srgbClr val="000000"/>
              </a:solidFill>
              <a:latin typeface="Arial"/>
              <a:ea typeface="Arial"/>
              <a:cs typeface="Arial"/>
              <a:sym typeface="Arial"/>
            </a:endParaRPr>
          </a:p>
          <a:p>
            <a:pPr marL="0" marR="0" lvl="0" indent="0" algn="l" rtl="0">
              <a:spcBef>
                <a:spcPts val="0"/>
              </a:spcBef>
              <a:buNone/>
            </a:pPr>
            <a:endParaRPr lang="en-US" sz="1400" b="0" i="0" u="none" strike="noStrike" cap="none" dirty="0">
              <a:solidFill>
                <a:srgbClr val="000000"/>
              </a:solidFill>
              <a:latin typeface="Arial"/>
              <a:ea typeface="Arial"/>
              <a:cs typeface="Arial"/>
              <a:sym typeface="Arial"/>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400" b="0" i="0" u="none" strike="noStrike" cap="none" dirty="0" smtClean="0">
                <a:solidFill>
                  <a:srgbClr val="000000"/>
                </a:solidFill>
                <a:latin typeface="Arial"/>
                <a:ea typeface="Arial"/>
                <a:cs typeface="Arial"/>
                <a:sym typeface="Arial"/>
              </a:rPr>
              <a:t>Today, </a:t>
            </a:r>
            <a:r>
              <a:rPr lang="en-US" sz="1400" b="0" i="0" u="none" strike="noStrike" cap="none" dirty="0">
                <a:solidFill>
                  <a:srgbClr val="000000"/>
                </a:solidFill>
                <a:latin typeface="Arial"/>
                <a:ea typeface="Arial"/>
                <a:cs typeface="Arial"/>
                <a:sym typeface="Arial"/>
              </a:rPr>
              <a:t>we’re going to start with something very basic. </a:t>
            </a:r>
            <a:r>
              <a:rPr lang="en-US" sz="1400" b="0" i="0" u="none" strike="noStrike" cap="none" dirty="0" smtClean="0">
                <a:solidFill>
                  <a:srgbClr val="000000"/>
                </a:solidFill>
                <a:latin typeface="Arial"/>
                <a:ea typeface="Arial"/>
                <a:cs typeface="Arial"/>
                <a:sym typeface="Arial"/>
              </a:rPr>
              <a:t>So, select</a:t>
            </a:r>
            <a:r>
              <a:rPr lang="en-US" sz="1400" b="0" i="0" u="none" strike="noStrike" cap="none" baseline="0" dirty="0" smtClean="0">
                <a:solidFill>
                  <a:srgbClr val="000000"/>
                </a:solidFill>
                <a:latin typeface="Arial"/>
                <a:ea typeface="Arial"/>
                <a:cs typeface="Arial"/>
                <a:sym typeface="Arial"/>
              </a:rPr>
              <a:t> the Workshop section, then</a:t>
            </a:r>
            <a:r>
              <a:rPr lang="en-US" sz="1400" b="0" i="0" u="none" strike="noStrike" cap="none" dirty="0" smtClean="0">
                <a:solidFill>
                  <a:srgbClr val="000000"/>
                </a:solidFill>
                <a:latin typeface="Arial"/>
                <a:ea typeface="Arial"/>
                <a:cs typeface="Arial"/>
                <a:sym typeface="Arial"/>
              </a:rPr>
              <a:t> </a:t>
            </a:r>
            <a:r>
              <a:rPr lang="en-US" sz="1400" b="0" i="0" u="none" strike="noStrike" cap="none" dirty="0">
                <a:solidFill>
                  <a:srgbClr val="000000"/>
                </a:solidFill>
                <a:latin typeface="Arial"/>
                <a:ea typeface="Arial"/>
                <a:cs typeface="Arial"/>
                <a:sym typeface="Arial"/>
              </a:rPr>
              <a:t>go ahead and </a:t>
            </a:r>
            <a:r>
              <a:rPr lang="en-US" sz="1400" b="0" i="0" u="none" strike="noStrike" cap="none" dirty="0" smtClean="0">
                <a:solidFill>
                  <a:srgbClr val="000000"/>
                </a:solidFill>
                <a:latin typeface="Arial"/>
                <a:ea typeface="Arial"/>
                <a:cs typeface="Arial"/>
                <a:sym typeface="Arial"/>
              </a:rPr>
              <a:t>search for</a:t>
            </a:r>
            <a:r>
              <a:rPr lang="en-US" sz="1400" b="0" i="0" u="none" strike="noStrike" cap="none" baseline="0" dirty="0" smtClean="0">
                <a:solidFill>
                  <a:srgbClr val="000000"/>
                </a:solidFill>
                <a:latin typeface="Arial"/>
                <a:ea typeface="Arial"/>
                <a:cs typeface="Arial"/>
                <a:sym typeface="Arial"/>
              </a:rPr>
              <a:t> Boston, and click on the </a:t>
            </a:r>
            <a:r>
              <a:rPr lang="it-IT" sz="1400" dirty="0" smtClean="0">
                <a:solidFill>
                  <a:srgbClr val="050505"/>
                </a:solidFill>
                <a:ea typeface="Arial"/>
                <a:cs typeface="Arial"/>
                <a:sym typeface="Arial"/>
              </a:rPr>
              <a:t>2019-04-04-BU Molecular Bio – Intro to RNA-seq in GenePattern</a:t>
            </a:r>
            <a:endParaRPr lang="en-US" sz="1400" b="0" strike="noStrike" dirty="0" smtClean="0">
              <a:solidFill>
                <a:srgbClr val="050505"/>
              </a:solidFill>
              <a:ea typeface="Arial"/>
              <a:cs typeface="Arial"/>
              <a:sym typeface="Arial"/>
            </a:endParaRPr>
          </a:p>
          <a:p>
            <a:pPr marL="0" marR="0" lvl="0" indent="0" algn="l" rtl="0">
              <a:spcBef>
                <a:spcPts val="0"/>
              </a:spcBef>
              <a:buNone/>
            </a:pPr>
            <a:r>
              <a:rPr lang="en-US" sz="1400" b="0" i="0" u="none" strike="noStrike" cap="none" baseline="0" dirty="0" smtClean="0">
                <a:solidFill>
                  <a:srgbClr val="000000"/>
                </a:solidFill>
                <a:latin typeface="Arial"/>
                <a:ea typeface="Arial"/>
                <a:cs typeface="Arial"/>
                <a:sym typeface="Arial"/>
              </a:rPr>
              <a:t>notebook, then click on Run Notebook to make a copy in your own Files tab.</a:t>
            </a:r>
            <a:endParaRPr lang="en-US" sz="1400" b="0" i="0" u="none" strike="noStrike" cap="none" dirty="0">
              <a:solidFill>
                <a:srgbClr val="000000"/>
              </a:solidFill>
              <a:latin typeface="Arial"/>
              <a:ea typeface="Arial"/>
              <a:cs typeface="Arial"/>
              <a:sym typeface="Arial"/>
            </a:endParaRPr>
          </a:p>
          <a:p>
            <a:pPr marL="0" marR="0" lvl="0" indent="0" algn="l" rtl="0">
              <a:spcBef>
                <a:spcPts val="0"/>
              </a:spcBef>
              <a:buNone/>
            </a:pPr>
            <a:endParaRPr lang="en-US" sz="1400" b="0" i="0" u="none" strike="noStrike" cap="none" dirty="0">
              <a:solidFill>
                <a:srgbClr val="000000"/>
              </a:solidFill>
              <a:latin typeface="Arial"/>
              <a:ea typeface="Arial"/>
              <a:cs typeface="Arial"/>
              <a:sym typeface="Arial"/>
            </a:endParaRPr>
          </a:p>
          <a:p>
            <a:pPr marL="0" marR="0" lvl="0" indent="0" algn="l" rtl="0">
              <a:spcBef>
                <a:spcPts val="0"/>
              </a:spcBef>
              <a:buNone/>
            </a:pPr>
            <a:r>
              <a:rPr lang="en-US" sz="1400" b="1" i="1" u="sng" strike="noStrike" cap="none" dirty="0">
                <a:solidFill>
                  <a:srgbClr val="000000"/>
                </a:solidFill>
                <a:latin typeface="Arial"/>
                <a:ea typeface="Arial"/>
                <a:cs typeface="Arial"/>
                <a:sym typeface="Arial"/>
              </a:rPr>
              <a:t>**Demonstrate how to grab a copy of a notebook.**</a:t>
            </a:r>
          </a:p>
        </p:txBody>
      </p:sp>
      <p:sp>
        <p:nvSpPr>
          <p:cNvPr id="332" name="Shape 33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504771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Shape 339"/>
          <p:cNvSpPr txBox="1">
            <a:spLocks noGrp="1"/>
          </p:cNvSpPr>
          <p:nvPr>
            <p:ph type="body" idx="1"/>
          </p:nvPr>
        </p:nvSpPr>
        <p:spPr>
          <a:xfrm>
            <a:off x="653040" y="4002120"/>
            <a:ext cx="5551560" cy="4591800"/>
          </a:xfrm>
          <a:prstGeom prst="rect">
            <a:avLst/>
          </a:prstGeom>
          <a:noFill/>
          <a:ln>
            <a:noFill/>
          </a:ln>
        </p:spPr>
        <p:txBody>
          <a:bodyPr wrap="square" lIns="0" tIns="0" rIns="0" bIns="0" anchor="t" anchorCtr="0">
            <a:noAutofit/>
          </a:bodyPr>
          <a:lstStyle/>
          <a:p>
            <a:pPr marL="0" marR="0" lvl="0" indent="0" algn="l" rtl="0">
              <a:spcBef>
                <a:spcPts val="0"/>
              </a:spcBef>
              <a:buNone/>
            </a:pPr>
            <a:r>
              <a:rPr lang="en-US" sz="2200" b="0" i="0" u="none" strike="noStrike" cap="none" dirty="0">
                <a:solidFill>
                  <a:srgbClr val="000000"/>
                </a:solidFill>
                <a:latin typeface="Arial"/>
                <a:ea typeface="Arial"/>
                <a:cs typeface="Arial"/>
                <a:sym typeface="Arial"/>
              </a:rPr>
              <a:t>Once you have made a copy of the notebook and opened it, you will be brought to a new tab displaying the contents of the selected notebook..</a:t>
            </a:r>
          </a:p>
          <a:p>
            <a:pPr marL="0" marR="0" lvl="0" indent="0" algn="l" rtl="0">
              <a:spcBef>
                <a:spcPts val="0"/>
              </a:spcBef>
              <a:buNone/>
            </a:pPr>
            <a:r>
              <a:rPr lang="en-US" sz="2200" b="0" i="0" u="none" strike="noStrike" cap="none" dirty="0">
                <a:solidFill>
                  <a:srgbClr val="000000"/>
                </a:solidFill>
                <a:latin typeface="Arial"/>
                <a:ea typeface="Arial"/>
                <a:cs typeface="Arial"/>
                <a:sym typeface="Arial"/>
              </a:rPr>
              <a:t>.</a:t>
            </a:r>
          </a:p>
          <a:p>
            <a:pPr marL="0" marR="0" lvl="0" indent="0" algn="l" rtl="0">
              <a:spcBef>
                <a:spcPts val="0"/>
              </a:spcBef>
              <a:buNone/>
            </a:pPr>
            <a:r>
              <a:rPr lang="en-US" sz="2200" b="0" i="0" u="none" strike="noStrike" cap="none" dirty="0">
                <a:solidFill>
                  <a:srgbClr val="000000"/>
                </a:solidFill>
                <a:latin typeface="Arial"/>
                <a:ea typeface="Arial"/>
                <a:cs typeface="Arial"/>
                <a:sym typeface="Arial"/>
              </a:rPr>
              <a:t>It should look something like what you see up on the screen.</a:t>
            </a:r>
          </a:p>
          <a:p>
            <a:pPr marL="0" marR="0" lvl="0" indent="0" algn="l" rtl="0">
              <a:spcBef>
                <a:spcPts val="0"/>
              </a:spcBef>
              <a:buNone/>
            </a:pPr>
            <a:r>
              <a:rPr lang="en-US" sz="2200" b="0" i="0" u="none" strike="noStrike" cap="none" dirty="0">
                <a:solidFill>
                  <a:srgbClr val="000000"/>
                </a:solidFill>
                <a:latin typeface="Arial"/>
                <a:ea typeface="Arial"/>
                <a:cs typeface="Arial"/>
                <a:sym typeface="Arial"/>
              </a:rPr>
              <a:t>.</a:t>
            </a:r>
          </a:p>
          <a:p>
            <a:pPr marL="0" marR="0" lvl="0" indent="0" algn="l" rtl="0">
              <a:spcBef>
                <a:spcPts val="0"/>
              </a:spcBef>
              <a:buNone/>
            </a:pPr>
            <a:r>
              <a:rPr lang="en-US" sz="2200" b="0" i="0" u="none" strike="noStrike" cap="none" dirty="0">
                <a:solidFill>
                  <a:srgbClr val="000000"/>
                </a:solidFill>
                <a:latin typeface="Arial"/>
                <a:ea typeface="Arial"/>
                <a:cs typeface="Arial"/>
                <a:sym typeface="Arial"/>
              </a:rPr>
              <a:t>Has everyone caught up to this point? </a:t>
            </a:r>
            <a:r>
              <a:rPr lang="en-US" sz="2200" b="1" i="1" u="none" strike="noStrike" cap="none" dirty="0">
                <a:solidFill>
                  <a:srgbClr val="000000"/>
                </a:solidFill>
                <a:latin typeface="Arial"/>
                <a:ea typeface="Arial"/>
                <a:cs typeface="Arial"/>
                <a:sym typeface="Arial"/>
              </a:rPr>
              <a:t>**Wait and see**</a:t>
            </a:r>
          </a:p>
          <a:p>
            <a:pPr marL="0" marR="0" lvl="0" indent="0" algn="l" rtl="0">
              <a:spcBef>
                <a:spcPts val="0"/>
              </a:spcBef>
              <a:buNone/>
            </a:pPr>
            <a:r>
              <a:rPr lang="en-US" sz="2200" b="0" i="0" u="none" strike="noStrike" cap="none" dirty="0">
                <a:solidFill>
                  <a:srgbClr val="000000"/>
                </a:solidFill>
                <a:latin typeface="Arial"/>
                <a:ea typeface="Arial"/>
                <a:cs typeface="Arial"/>
                <a:sym typeface="Arial"/>
              </a:rPr>
              <a:t>.</a:t>
            </a:r>
          </a:p>
          <a:p>
            <a:pPr marL="0" marR="0" lvl="0" indent="0" algn="l" rtl="0">
              <a:spcBef>
                <a:spcPts val="0"/>
              </a:spcBef>
              <a:buNone/>
            </a:pPr>
            <a:r>
              <a:rPr lang="en-US" sz="2200" b="0" i="0" u="none" strike="noStrike" cap="none" dirty="0">
                <a:solidFill>
                  <a:srgbClr val="000000"/>
                </a:solidFill>
                <a:latin typeface="Arial"/>
                <a:ea typeface="Arial"/>
                <a:cs typeface="Arial"/>
                <a:sym typeface="Arial"/>
              </a:rPr>
              <a:t>Okay, then I’m going to go ahead and explain what you’re seeing in this notebook</a:t>
            </a:r>
            <a:r>
              <a:rPr lang="en-US" sz="2200" b="0" i="0" u="none" strike="noStrike" cap="none" dirty="0" smtClean="0">
                <a:solidFill>
                  <a:srgbClr val="000000"/>
                </a:solidFill>
                <a:latin typeface="Arial"/>
                <a:ea typeface="Arial"/>
                <a:cs typeface="Arial"/>
                <a:sym typeface="Arial"/>
              </a:rPr>
              <a:t>.</a:t>
            </a:r>
          </a:p>
          <a:p>
            <a:pPr marL="0" marR="0" lvl="0" indent="0" algn="l" rtl="0">
              <a:spcBef>
                <a:spcPts val="0"/>
              </a:spcBef>
              <a:buNone/>
            </a:pPr>
            <a:endParaRPr lang="en-US" sz="2200" b="0" i="0" u="none" strike="noStrike" cap="none" dirty="0" smtClean="0">
              <a:solidFill>
                <a:srgbClr val="000000"/>
              </a:solidFill>
              <a:latin typeface="Arial"/>
              <a:ea typeface="Arial"/>
              <a:cs typeface="Arial"/>
              <a:sym typeface="Arial"/>
            </a:endParaRPr>
          </a:p>
          <a:p>
            <a:pPr marL="0" marR="0" lvl="0" indent="0" algn="l" rtl="0">
              <a:spcBef>
                <a:spcPts val="0"/>
              </a:spcBef>
              <a:buNone/>
            </a:pPr>
            <a:endParaRPr lang="en-US" sz="2200" b="0" i="0" u="none" strike="noStrike" cap="none" dirty="0">
              <a:solidFill>
                <a:srgbClr val="000000"/>
              </a:solidFill>
              <a:latin typeface="Arial"/>
              <a:ea typeface="Arial"/>
              <a:cs typeface="Arial"/>
              <a:sym typeface="Arial"/>
            </a:endParaRPr>
          </a:p>
        </p:txBody>
      </p:sp>
      <p:sp>
        <p:nvSpPr>
          <p:cNvPr id="340" name="Shape 34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862338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Shape 353"/>
          <p:cNvSpPr txBox="1">
            <a:spLocks noGrp="1"/>
          </p:cNvSpPr>
          <p:nvPr>
            <p:ph type="body" idx="1"/>
          </p:nvPr>
        </p:nvSpPr>
        <p:spPr>
          <a:xfrm>
            <a:off x="653040" y="4002120"/>
            <a:ext cx="5551560" cy="4310280"/>
          </a:xfrm>
          <a:prstGeom prst="rect">
            <a:avLst/>
          </a:prstGeom>
          <a:noFill/>
          <a:ln>
            <a:noFill/>
          </a:ln>
        </p:spPr>
        <p:txBody>
          <a:bodyPr wrap="square" lIns="0" tIns="0" rIns="0" bIns="0" anchor="t" anchorCtr="0">
            <a:noAutofit/>
          </a:bodyPr>
          <a:lstStyle/>
          <a:p>
            <a:pPr marL="0" marR="0" lvl="0" indent="0" algn="l" rtl="0">
              <a:spcBef>
                <a:spcPts val="0"/>
              </a:spcBef>
              <a:buNone/>
            </a:pPr>
            <a:r>
              <a:rPr lang="en-US" sz="1600" b="0" i="0" u="none" strike="noStrike" cap="none" dirty="0" smtClean="0">
                <a:solidFill>
                  <a:srgbClr val="000000"/>
                </a:solidFill>
                <a:latin typeface="Arial"/>
                <a:ea typeface="Arial"/>
                <a:cs typeface="Arial"/>
                <a:sym typeface="Arial"/>
              </a:rPr>
              <a:t>First</a:t>
            </a:r>
            <a:r>
              <a:rPr lang="en-US" sz="1600" b="0" i="0" u="none" strike="noStrike" cap="none" baseline="0" dirty="0" smtClean="0">
                <a:solidFill>
                  <a:srgbClr val="000000"/>
                </a:solidFill>
                <a:latin typeface="Arial"/>
                <a:ea typeface="Arial"/>
                <a:cs typeface="Arial"/>
                <a:sym typeface="Arial"/>
              </a:rPr>
              <a:t> off</a:t>
            </a:r>
            <a:r>
              <a:rPr lang="en-US" sz="1600" b="0" i="0" u="none" strike="noStrike" cap="none" dirty="0" smtClean="0">
                <a:solidFill>
                  <a:srgbClr val="000000"/>
                </a:solidFill>
                <a:latin typeface="Arial"/>
                <a:ea typeface="Arial"/>
                <a:cs typeface="Arial"/>
                <a:sym typeface="Arial"/>
              </a:rPr>
              <a:t>, </a:t>
            </a:r>
            <a:r>
              <a:rPr lang="en-US" sz="1600" b="0" i="0" u="none" strike="noStrike" cap="none" dirty="0">
                <a:solidFill>
                  <a:srgbClr val="000000"/>
                </a:solidFill>
                <a:latin typeface="Arial"/>
                <a:ea typeface="Arial"/>
                <a:cs typeface="Arial"/>
                <a:sym typeface="Arial"/>
              </a:rPr>
              <a:t>no discussion of notebook functionality would be complete without mentioning the ability to save, or revert to a saved checkpoint.</a:t>
            </a:r>
          </a:p>
          <a:p>
            <a:pPr marL="0" marR="0" lvl="0" indent="0" algn="l" rtl="0">
              <a:spcBef>
                <a:spcPts val="0"/>
              </a:spcBef>
              <a:buNone/>
            </a:pPr>
            <a:endParaRPr lang="en-US" sz="1600" b="0" i="0" u="none" strike="noStrike" cap="none" dirty="0">
              <a:solidFill>
                <a:srgbClr val="000000"/>
              </a:solidFill>
              <a:latin typeface="Arial"/>
              <a:ea typeface="Arial"/>
              <a:cs typeface="Arial"/>
              <a:sym typeface="Arial"/>
            </a:endParaRPr>
          </a:p>
          <a:p>
            <a:pPr marL="0" marR="0" lvl="0" indent="0" algn="l" rtl="0">
              <a:spcBef>
                <a:spcPts val="0"/>
              </a:spcBef>
              <a:buNone/>
            </a:pPr>
            <a:r>
              <a:rPr lang="en-US" sz="1600" b="0" i="0" u="none" strike="noStrike" cap="none" dirty="0">
                <a:solidFill>
                  <a:srgbClr val="000000"/>
                </a:solidFill>
                <a:latin typeface="Arial"/>
                <a:ea typeface="Arial"/>
                <a:cs typeface="Arial"/>
                <a:sym typeface="Arial"/>
              </a:rPr>
              <a:t>This works just like saving </a:t>
            </a:r>
            <a:r>
              <a:rPr lang="en-US" sz="1600" b="0" i="0" u="none" strike="noStrike" cap="none" dirty="0" smtClean="0">
                <a:solidFill>
                  <a:srgbClr val="000000"/>
                </a:solidFill>
                <a:latin typeface="Arial"/>
                <a:ea typeface="Arial"/>
                <a:cs typeface="Arial"/>
                <a:sym typeface="Arial"/>
              </a:rPr>
              <a:t>in</a:t>
            </a:r>
            <a:r>
              <a:rPr lang="en-US" sz="1600" b="0" i="0" u="none" strike="noStrike" cap="none" baseline="0" dirty="0" smtClean="0">
                <a:solidFill>
                  <a:srgbClr val="000000"/>
                </a:solidFill>
                <a:latin typeface="Arial"/>
                <a:ea typeface="Arial"/>
                <a:cs typeface="Arial"/>
                <a:sym typeface="Arial"/>
              </a:rPr>
              <a:t> </a:t>
            </a:r>
            <a:r>
              <a:rPr lang="en-US" sz="1600" b="0" i="0" u="none" strike="noStrike" cap="none" dirty="0" smtClean="0">
                <a:solidFill>
                  <a:srgbClr val="000000"/>
                </a:solidFill>
                <a:latin typeface="Arial"/>
                <a:ea typeface="Arial"/>
                <a:cs typeface="Arial"/>
                <a:sym typeface="Arial"/>
              </a:rPr>
              <a:t>Microsoft </a:t>
            </a:r>
            <a:r>
              <a:rPr lang="en-US" sz="1600" b="0" i="0" u="none" strike="noStrike" cap="none" dirty="0">
                <a:solidFill>
                  <a:srgbClr val="000000"/>
                </a:solidFill>
                <a:latin typeface="Arial"/>
                <a:ea typeface="Arial"/>
                <a:cs typeface="Arial"/>
                <a:sym typeface="Arial"/>
              </a:rPr>
              <a:t>Word </a:t>
            </a:r>
            <a:r>
              <a:rPr lang="en-US" sz="1600" b="0" i="0" u="none" strike="noStrike" cap="none" dirty="0" smtClean="0">
                <a:solidFill>
                  <a:srgbClr val="000000"/>
                </a:solidFill>
                <a:latin typeface="Arial"/>
                <a:ea typeface="Arial"/>
                <a:cs typeface="Arial"/>
                <a:sym typeface="Arial"/>
              </a:rPr>
              <a:t>or</a:t>
            </a:r>
            <a:r>
              <a:rPr lang="en-US" sz="1600" b="0" i="0" u="none" strike="noStrike" cap="none" baseline="0" dirty="0" smtClean="0">
                <a:solidFill>
                  <a:srgbClr val="000000"/>
                </a:solidFill>
                <a:latin typeface="Arial"/>
                <a:ea typeface="Arial"/>
                <a:cs typeface="Arial"/>
                <a:sym typeface="Arial"/>
              </a:rPr>
              <a:t> Google Docs</a:t>
            </a:r>
            <a:r>
              <a:rPr lang="en-US" sz="1600" b="0" i="0" u="none" strike="noStrike" cap="none" dirty="0" smtClean="0">
                <a:solidFill>
                  <a:srgbClr val="000000"/>
                </a:solidFill>
                <a:latin typeface="Arial"/>
                <a:ea typeface="Arial"/>
                <a:cs typeface="Arial"/>
                <a:sym typeface="Arial"/>
              </a:rPr>
              <a:t>.  This is available</a:t>
            </a:r>
            <a:r>
              <a:rPr lang="en-US" sz="1600" b="0" i="0" u="none" strike="noStrike" cap="none" baseline="0" dirty="0" smtClean="0">
                <a:solidFill>
                  <a:srgbClr val="000000"/>
                </a:solidFill>
                <a:latin typeface="Arial"/>
                <a:ea typeface="Arial"/>
                <a:cs typeface="Arial"/>
                <a:sym typeface="Arial"/>
              </a:rPr>
              <a:t> in the </a:t>
            </a:r>
            <a:r>
              <a:rPr lang="en-US" sz="1600" b="0" i="0" u="none" strike="noStrike" cap="none" dirty="0" smtClean="0">
                <a:solidFill>
                  <a:srgbClr val="000000"/>
                </a:solidFill>
                <a:latin typeface="Arial"/>
                <a:ea typeface="Arial"/>
                <a:cs typeface="Arial"/>
                <a:sym typeface="Arial"/>
              </a:rPr>
              <a:t>File </a:t>
            </a:r>
            <a:r>
              <a:rPr lang="en-US" sz="1600" b="0" i="0" u="none" strike="noStrike" cap="none" dirty="0">
                <a:solidFill>
                  <a:srgbClr val="000000"/>
                </a:solidFill>
                <a:latin typeface="Arial"/>
                <a:ea typeface="Arial"/>
                <a:cs typeface="Arial"/>
                <a:sym typeface="Arial"/>
              </a:rPr>
              <a:t>menu at the top of a notebook.</a:t>
            </a:r>
          </a:p>
          <a:p>
            <a:pPr marL="0" marR="0" lvl="0" indent="0" algn="l" rtl="0">
              <a:spcBef>
                <a:spcPts val="0"/>
              </a:spcBef>
              <a:buNone/>
            </a:pPr>
            <a:endParaRPr lang="en-US" sz="1600" b="0" i="0" u="none" strike="noStrike" cap="none" dirty="0">
              <a:solidFill>
                <a:srgbClr val="000000"/>
              </a:solidFill>
              <a:latin typeface="Arial"/>
              <a:ea typeface="Arial"/>
              <a:cs typeface="Arial"/>
              <a:sym typeface="Arial"/>
            </a:endParaRPr>
          </a:p>
          <a:p>
            <a:pPr marL="0" marR="0" lvl="0" indent="0" algn="l" rtl="0">
              <a:spcBef>
                <a:spcPts val="0"/>
              </a:spcBef>
              <a:buNone/>
            </a:pPr>
            <a:r>
              <a:rPr lang="en-US" sz="1600" b="0" i="0" u="none" strike="noStrike" cap="none" dirty="0">
                <a:solidFill>
                  <a:srgbClr val="000000"/>
                </a:solidFill>
                <a:latin typeface="Arial"/>
                <a:ea typeface="Arial"/>
                <a:cs typeface="Arial"/>
                <a:sym typeface="Arial"/>
              </a:rPr>
              <a:t>You can also name or rename a notebook by clicking on the title at the top, and then giving it a name at the prompt.</a:t>
            </a:r>
          </a:p>
          <a:p>
            <a:pPr marL="0" marR="0" lvl="0" indent="0" algn="l" rtl="0">
              <a:spcBef>
                <a:spcPts val="0"/>
              </a:spcBef>
              <a:buNone/>
            </a:pPr>
            <a:endParaRPr lang="en-US" sz="1600" b="0" i="0" u="none" strike="noStrike" cap="none" dirty="0">
              <a:solidFill>
                <a:srgbClr val="000000"/>
              </a:solidFill>
              <a:latin typeface="Arial"/>
              <a:ea typeface="Arial"/>
              <a:cs typeface="Arial"/>
              <a:sym typeface="Arial"/>
            </a:endParaRPr>
          </a:p>
          <a:p>
            <a:pPr marL="0" marR="0" lvl="0" indent="0" algn="l" rtl="0">
              <a:spcBef>
                <a:spcPts val="0"/>
              </a:spcBef>
              <a:buNone/>
            </a:pPr>
            <a:r>
              <a:rPr lang="en-US" sz="1600" b="1" i="1" u="none" strike="noStrike" cap="none" dirty="0">
                <a:solidFill>
                  <a:srgbClr val="000000"/>
                </a:solidFill>
                <a:latin typeface="Arial"/>
                <a:ea typeface="Arial"/>
                <a:cs typeface="Arial"/>
                <a:sym typeface="Arial"/>
              </a:rPr>
              <a:t>**Demonstrate these things.**</a:t>
            </a:r>
          </a:p>
        </p:txBody>
      </p:sp>
      <p:sp>
        <p:nvSpPr>
          <p:cNvPr id="354" name="Shape 35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863490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Shape 384"/>
          <p:cNvSpPr txBox="1">
            <a:spLocks noGrp="1"/>
          </p:cNvSpPr>
          <p:nvPr>
            <p:ph type="body" idx="1"/>
          </p:nvPr>
        </p:nvSpPr>
        <p:spPr>
          <a:xfrm>
            <a:off x="653040" y="4002120"/>
            <a:ext cx="5551560" cy="4310280"/>
          </a:xfrm>
          <a:prstGeom prst="rect">
            <a:avLst/>
          </a:prstGeom>
          <a:noFill/>
          <a:ln>
            <a:noFill/>
          </a:ln>
        </p:spPr>
        <p:txBody>
          <a:bodyPr wrap="square" lIns="0" tIns="0" rIns="0" bIns="0" anchor="t" anchorCtr="0">
            <a:noAutofit/>
          </a:bodyPr>
          <a:lstStyle/>
          <a:p>
            <a:pPr marL="216000" marR="0" lvl="0" indent="-216000" algn="l" rtl="0">
              <a:spcBef>
                <a:spcPts val="0"/>
              </a:spcBef>
              <a:buClr>
                <a:srgbClr val="000000"/>
              </a:buClr>
              <a:buSzPts val="630"/>
              <a:buFont typeface="Noto Sans Symbols"/>
              <a:buChar char="●"/>
            </a:pPr>
            <a:r>
              <a:rPr lang="en-US" sz="1400" b="0" i="0" u="none" strike="noStrike" cap="none" dirty="0">
                <a:solidFill>
                  <a:srgbClr val="000000"/>
                </a:solidFill>
                <a:latin typeface="Arial"/>
                <a:ea typeface="Arial"/>
                <a:cs typeface="Arial"/>
                <a:sym typeface="Arial"/>
              </a:rPr>
              <a:t>One of the key features provided by the </a:t>
            </a:r>
            <a:r>
              <a:rPr lang="en-US" sz="1400" b="0" i="0" u="sng" strike="noStrike" cap="none" dirty="0">
                <a:solidFill>
                  <a:srgbClr val="000000"/>
                </a:solidFill>
                <a:latin typeface="Arial"/>
                <a:ea typeface="Arial"/>
                <a:cs typeface="Arial"/>
                <a:sym typeface="Arial"/>
              </a:rPr>
              <a:t>GenePattern Notebook </a:t>
            </a:r>
            <a:r>
              <a:rPr lang="en-US" sz="1400" b="0" i="0" u="none" strike="noStrike" cap="none" dirty="0">
                <a:solidFill>
                  <a:srgbClr val="000000"/>
                </a:solidFill>
                <a:latin typeface="Arial"/>
                <a:ea typeface="Arial"/>
                <a:cs typeface="Arial"/>
                <a:sym typeface="Arial"/>
              </a:rPr>
              <a:t>environment are GenePattern cells. These cells are rendered as interactive widgets that provide the functionality of GenePattern inside the notebook environment.</a:t>
            </a:r>
          </a:p>
          <a:p>
            <a:pPr marL="0" marR="0" lvl="0" indent="0" algn="l" rtl="0">
              <a:spcBef>
                <a:spcPts val="0"/>
              </a:spcBef>
              <a:buClr>
                <a:srgbClr val="000000"/>
              </a:buClr>
              <a:buSzPts val="630"/>
              <a:buFont typeface="Noto Sans Symbols"/>
              <a:buNone/>
            </a:pPr>
            <a:endParaRPr lang="en-US" sz="1400" b="0" i="0" u="none" strike="noStrike" cap="none" dirty="0">
              <a:solidFill>
                <a:srgbClr val="000000"/>
              </a:solidFill>
              <a:latin typeface="Arial"/>
              <a:ea typeface="Arial"/>
              <a:cs typeface="Arial"/>
              <a:sym typeface="Arial"/>
            </a:endParaRPr>
          </a:p>
          <a:p>
            <a:pPr marL="1143000" marR="0" lvl="0" indent="-228600" algn="l" rtl="0">
              <a:spcBef>
                <a:spcPts val="0"/>
              </a:spcBef>
              <a:buClr>
                <a:srgbClr val="000000"/>
              </a:buClr>
              <a:buSzPts val="630"/>
              <a:buFont typeface="Noto Sans Symbols"/>
              <a:buChar char="●"/>
            </a:pPr>
            <a:r>
              <a:rPr lang="en-US" sz="1400" b="0" i="0" u="none" strike="noStrike" cap="none" dirty="0" smtClean="0">
                <a:solidFill>
                  <a:srgbClr val="000000"/>
                </a:solidFill>
                <a:latin typeface="Arial"/>
                <a:ea typeface="Arial"/>
                <a:cs typeface="Arial"/>
                <a:sym typeface="Arial"/>
              </a:rPr>
              <a:t>There</a:t>
            </a:r>
            <a:r>
              <a:rPr lang="en-US" sz="1400" b="0" i="0" u="none" strike="noStrike" cap="none" baseline="0" dirty="0" smtClean="0">
                <a:solidFill>
                  <a:srgbClr val="000000"/>
                </a:solidFill>
                <a:latin typeface="Arial"/>
                <a:ea typeface="Arial"/>
                <a:cs typeface="Arial"/>
                <a:sym typeface="Arial"/>
              </a:rPr>
              <a:t> are a few different kinds of GenePattern cells</a:t>
            </a:r>
            <a:r>
              <a:rPr lang="en-US" sz="1400" b="0" i="0" u="none" strike="noStrike" cap="none" dirty="0" smtClean="0">
                <a:solidFill>
                  <a:srgbClr val="000000"/>
                </a:solidFill>
                <a:latin typeface="Arial"/>
                <a:ea typeface="Arial"/>
                <a:cs typeface="Arial"/>
                <a:sym typeface="Arial"/>
              </a:rPr>
              <a:t> </a:t>
            </a:r>
            <a:endParaRPr lang="en-US" sz="1400" b="0" i="0" u="none" strike="noStrike" cap="none" dirty="0">
              <a:solidFill>
                <a:srgbClr val="000000"/>
              </a:solidFill>
              <a:latin typeface="Arial"/>
              <a:ea typeface="Arial"/>
              <a:cs typeface="Arial"/>
              <a:sym typeface="Arial"/>
            </a:endParaRPr>
          </a:p>
        </p:txBody>
      </p:sp>
      <p:sp>
        <p:nvSpPr>
          <p:cNvPr id="385" name="Shape 38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033564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Shape 396"/>
          <p:cNvSpPr txBox="1">
            <a:spLocks noGrp="1"/>
          </p:cNvSpPr>
          <p:nvPr>
            <p:ph type="body" idx="1"/>
          </p:nvPr>
        </p:nvSpPr>
        <p:spPr>
          <a:xfrm>
            <a:off x="653040" y="4002120"/>
            <a:ext cx="5551560" cy="4593960"/>
          </a:xfrm>
          <a:prstGeom prst="rect">
            <a:avLst/>
          </a:prstGeom>
          <a:noFill/>
          <a:ln>
            <a:noFill/>
          </a:ln>
        </p:spPr>
        <p:txBody>
          <a:bodyPr wrap="square" lIns="0" tIns="0" rIns="0" bIns="0" anchor="t" anchorCtr="0">
            <a:noAutofit/>
          </a:bodyPr>
          <a:lstStyle/>
          <a:p>
            <a:pPr marL="216000" marR="0" lvl="0" indent="-216000" algn="l" rtl="0">
              <a:spcBef>
                <a:spcPts val="0"/>
              </a:spcBef>
              <a:buClr>
                <a:srgbClr val="000000"/>
              </a:buClr>
              <a:buSzPts val="630"/>
              <a:buFont typeface="Noto Sans Symbols"/>
              <a:buChar char="●"/>
            </a:pPr>
            <a:r>
              <a:rPr lang="en-US" sz="1400" b="0" i="0" u="none" strike="noStrike" cap="none" dirty="0">
                <a:solidFill>
                  <a:srgbClr val="000000"/>
                </a:solidFill>
                <a:latin typeface="Arial"/>
                <a:ea typeface="Arial"/>
                <a:cs typeface="Arial"/>
                <a:sym typeface="Arial"/>
              </a:rPr>
              <a:t>The first, and perhaps least interesting, of these types are authentication cells. </a:t>
            </a:r>
          </a:p>
          <a:p>
            <a:pPr marL="0" marR="0" lvl="0" indent="0" algn="l" rtl="0">
              <a:spcBef>
                <a:spcPts val="0"/>
              </a:spcBef>
              <a:buClr>
                <a:srgbClr val="000000"/>
              </a:buClr>
              <a:buSzPts val="630"/>
              <a:buFont typeface="Noto Sans Symbols"/>
              <a:buNone/>
            </a:pPr>
            <a:endParaRPr lang="en-US" sz="1400" b="0" i="0" u="none" strike="noStrike" cap="none" dirty="0">
              <a:solidFill>
                <a:srgbClr val="000000"/>
              </a:solidFill>
              <a:latin typeface="Arial"/>
              <a:ea typeface="Arial"/>
              <a:cs typeface="Arial"/>
              <a:sym typeface="Arial"/>
            </a:endParaRPr>
          </a:p>
          <a:p>
            <a:pPr marL="216000" marR="0" lvl="0" indent="-216000" algn="l" rtl="0">
              <a:spcBef>
                <a:spcPts val="0"/>
              </a:spcBef>
              <a:buClr>
                <a:srgbClr val="000000"/>
              </a:buClr>
              <a:buSzPts val="630"/>
              <a:buFont typeface="Noto Sans Symbols"/>
              <a:buChar char="●"/>
            </a:pPr>
            <a:r>
              <a:rPr lang="en-US" sz="1400" b="0" i="0" u="none" strike="noStrike" cap="none" dirty="0">
                <a:solidFill>
                  <a:srgbClr val="000000"/>
                </a:solidFill>
                <a:latin typeface="Arial"/>
                <a:ea typeface="Arial"/>
                <a:cs typeface="Arial"/>
                <a:sym typeface="Arial"/>
              </a:rPr>
              <a:t>These cells allow a researcher to authenticate with a GenePattern server.</a:t>
            </a:r>
          </a:p>
          <a:p>
            <a:pPr marL="0" marR="0" lvl="0" indent="0" algn="l" rtl="0">
              <a:spcBef>
                <a:spcPts val="0"/>
              </a:spcBef>
              <a:buClr>
                <a:srgbClr val="000000"/>
              </a:buClr>
              <a:buSzPts val="630"/>
              <a:buFont typeface="Noto Sans Symbols"/>
              <a:buNone/>
            </a:pPr>
            <a:endParaRPr lang="en-US" sz="1400" b="0" i="0" u="none" strike="noStrike" cap="none" dirty="0">
              <a:solidFill>
                <a:srgbClr val="000000"/>
              </a:solidFill>
              <a:latin typeface="Arial"/>
              <a:ea typeface="Arial"/>
              <a:cs typeface="Arial"/>
              <a:sym typeface="Arial"/>
            </a:endParaRPr>
          </a:p>
          <a:p>
            <a:pPr marL="216000" marR="0" lvl="0" indent="-216000" algn="l" rtl="0">
              <a:spcBef>
                <a:spcPts val="0"/>
              </a:spcBef>
              <a:buClr>
                <a:srgbClr val="000000"/>
              </a:buClr>
              <a:buSzPts val="630"/>
              <a:buFont typeface="Noto Sans Symbols"/>
              <a:buChar char="●"/>
            </a:pPr>
            <a:r>
              <a:rPr lang="en-US" sz="1400" b="0" i="0" u="none" strike="noStrike" cap="none" dirty="0">
                <a:solidFill>
                  <a:srgbClr val="000000"/>
                </a:solidFill>
                <a:latin typeface="Arial"/>
                <a:ea typeface="Arial"/>
                <a:cs typeface="Arial"/>
                <a:sym typeface="Arial"/>
              </a:rPr>
              <a:t>Doing this allows data sent to the server to be kept private, or even shared with other users.</a:t>
            </a:r>
          </a:p>
          <a:p>
            <a:pPr marL="0" marR="0" lvl="0" indent="0" algn="l" rtl="0">
              <a:spcBef>
                <a:spcPts val="0"/>
              </a:spcBef>
              <a:buClr>
                <a:srgbClr val="000000"/>
              </a:buClr>
              <a:buSzPts val="630"/>
              <a:buFont typeface="Noto Sans Symbols"/>
              <a:buNone/>
            </a:pPr>
            <a:endParaRPr lang="en-US" sz="1400" b="0" i="0" u="none" strike="noStrike" cap="none" dirty="0">
              <a:solidFill>
                <a:srgbClr val="000000"/>
              </a:solidFill>
              <a:latin typeface="Arial"/>
              <a:ea typeface="Arial"/>
              <a:cs typeface="Arial"/>
              <a:sym typeface="Arial"/>
            </a:endParaRPr>
          </a:p>
          <a:p>
            <a:pPr marL="216000" marR="0" lvl="0" indent="-216000" algn="l" rtl="0">
              <a:spcBef>
                <a:spcPts val="0"/>
              </a:spcBef>
              <a:buClr>
                <a:srgbClr val="000000"/>
              </a:buClr>
              <a:buSzPts val="630"/>
              <a:buFont typeface="Noto Sans Symbols"/>
              <a:buChar char="●"/>
            </a:pPr>
            <a:r>
              <a:rPr lang="en-US" sz="1400" b="0" i="0" u="none" strike="noStrike" cap="none" dirty="0">
                <a:solidFill>
                  <a:srgbClr val="000000"/>
                </a:solidFill>
                <a:latin typeface="Arial"/>
                <a:ea typeface="Arial"/>
                <a:cs typeface="Arial"/>
                <a:sym typeface="Arial"/>
              </a:rPr>
              <a:t>You will notice that the first GenePattern cell you see in the notebook is one of these authentication cells. </a:t>
            </a:r>
            <a:endParaRPr lang="en-US" sz="1400" b="0" i="0" u="none" strike="noStrike" cap="none" dirty="0" smtClean="0">
              <a:solidFill>
                <a:srgbClr val="000000"/>
              </a:solidFill>
              <a:latin typeface="Arial"/>
              <a:ea typeface="Arial"/>
              <a:cs typeface="Arial"/>
              <a:sym typeface="Arial"/>
            </a:endParaRPr>
          </a:p>
          <a:p>
            <a:pPr marL="0" marR="0" lvl="0" indent="0" algn="l" rtl="0">
              <a:spcBef>
                <a:spcPts val="0"/>
              </a:spcBef>
              <a:buClr>
                <a:srgbClr val="000000"/>
              </a:buClr>
              <a:buSzPts val="630"/>
              <a:buFont typeface="Noto Sans Symbols"/>
              <a:buNone/>
            </a:pPr>
            <a:endParaRPr lang="en-US" sz="1400" b="1" i="1" u="none" strike="noStrike" cap="none" dirty="0" smtClean="0">
              <a:solidFill>
                <a:srgbClr val="000000"/>
              </a:solidFill>
              <a:latin typeface="Arial"/>
              <a:ea typeface="Arial"/>
              <a:cs typeface="Arial"/>
              <a:sym typeface="Arial"/>
            </a:endParaRPr>
          </a:p>
          <a:p>
            <a:pPr marL="0" marR="0" lvl="0" indent="0" algn="l" rtl="0">
              <a:spcBef>
                <a:spcPts val="0"/>
              </a:spcBef>
              <a:buClr>
                <a:srgbClr val="000000"/>
              </a:buClr>
              <a:buSzPts val="630"/>
              <a:buFont typeface="Noto Sans Symbols"/>
              <a:buNone/>
            </a:pPr>
            <a:r>
              <a:rPr lang="en-US" sz="1400" b="1" i="1" u="none" strike="noStrike" cap="none" dirty="0" smtClean="0">
                <a:solidFill>
                  <a:srgbClr val="000000"/>
                </a:solidFill>
                <a:latin typeface="Arial"/>
                <a:ea typeface="Arial"/>
                <a:cs typeface="Arial"/>
                <a:sym typeface="Arial"/>
              </a:rPr>
              <a:t>“Log in as”</a:t>
            </a:r>
            <a:endParaRPr lang="en-US" sz="1400" b="1" i="1" u="none" strike="noStrike" cap="none" dirty="0">
              <a:solidFill>
                <a:srgbClr val="000000"/>
              </a:solidFill>
              <a:latin typeface="Arial"/>
              <a:ea typeface="Arial"/>
              <a:cs typeface="Arial"/>
              <a:sym typeface="Arial"/>
            </a:endParaRPr>
          </a:p>
          <a:p>
            <a:pPr marL="0" marR="0" lvl="0" indent="0" algn="l" rtl="0">
              <a:spcBef>
                <a:spcPts val="0"/>
              </a:spcBef>
              <a:buClr>
                <a:srgbClr val="000000"/>
              </a:buClr>
              <a:buSzPts val="630"/>
              <a:buFont typeface="Noto Sans Symbols"/>
              <a:buNone/>
            </a:pPr>
            <a:endParaRPr lang="en-US" sz="1400" b="0" i="0" u="none" strike="noStrike" cap="none" dirty="0">
              <a:solidFill>
                <a:srgbClr val="000000"/>
              </a:solidFill>
              <a:latin typeface="Arial"/>
              <a:ea typeface="Arial"/>
              <a:cs typeface="Arial"/>
              <a:sym typeface="Arial"/>
            </a:endParaRPr>
          </a:p>
          <a:p>
            <a:pPr marL="216000" marR="0" lvl="0" indent="-216000" algn="l" rtl="0">
              <a:spcBef>
                <a:spcPts val="0"/>
              </a:spcBef>
              <a:buClr>
                <a:srgbClr val="000000"/>
              </a:buClr>
              <a:buSzPts val="630"/>
              <a:buFont typeface="Noto Sans Symbols"/>
              <a:buChar char="●"/>
            </a:pPr>
            <a:r>
              <a:rPr lang="en-US" sz="1400" b="0" i="0" u="none" strike="noStrike" cap="none" dirty="0">
                <a:solidFill>
                  <a:srgbClr val="000000"/>
                </a:solidFill>
                <a:latin typeface="Arial"/>
                <a:ea typeface="Arial"/>
                <a:cs typeface="Arial"/>
                <a:sym typeface="Arial"/>
              </a:rPr>
              <a:t>You will notice that when you do this, the authentication cell will change to display a status message from the server. And the other GenePattern cells in the notebook will also update</a:t>
            </a:r>
            <a:r>
              <a:rPr lang="en-US" sz="1400" b="0" i="0" u="none" strike="noStrike" cap="none" dirty="0" smtClean="0">
                <a:solidFill>
                  <a:srgbClr val="000000"/>
                </a:solidFill>
                <a:latin typeface="Arial"/>
                <a:ea typeface="Arial"/>
                <a:cs typeface="Arial"/>
                <a:sym typeface="Arial"/>
              </a:rPr>
              <a:t>.</a:t>
            </a:r>
          </a:p>
          <a:p>
            <a:pPr marL="216000" marR="0" lvl="0" indent="-216000" algn="l" rtl="0">
              <a:spcBef>
                <a:spcPts val="0"/>
              </a:spcBef>
              <a:buClr>
                <a:srgbClr val="000000"/>
              </a:buClr>
              <a:buSzPts val="630"/>
              <a:buFont typeface="Noto Sans Symbols"/>
              <a:buChar char="●"/>
            </a:pPr>
            <a:endParaRPr lang="en-US" sz="1400" b="0" i="0" u="none" strike="noStrike" cap="none" dirty="0" smtClean="0">
              <a:solidFill>
                <a:srgbClr val="000000"/>
              </a:solidFill>
              <a:latin typeface="Arial"/>
              <a:ea typeface="Arial"/>
              <a:cs typeface="Arial"/>
              <a:sym typeface="Arial"/>
            </a:endParaRPr>
          </a:p>
          <a:p>
            <a:pPr marL="216000" marR="0" lvl="0" indent="-216000" algn="l" rtl="0">
              <a:spcBef>
                <a:spcPts val="0"/>
              </a:spcBef>
              <a:buClr>
                <a:srgbClr val="000000"/>
              </a:buClr>
              <a:buSzPts val="630"/>
              <a:buFont typeface="Noto Sans Symbols"/>
              <a:buChar char="●"/>
            </a:pPr>
            <a:r>
              <a:rPr lang="en-US" sz="1400" b="0" i="0" u="none" strike="noStrike" cap="none" dirty="0" smtClean="0">
                <a:solidFill>
                  <a:srgbClr val="000000"/>
                </a:solidFill>
                <a:latin typeface="Arial"/>
                <a:ea typeface="Arial"/>
                <a:cs typeface="Arial"/>
                <a:sym typeface="Arial"/>
              </a:rPr>
              <a:t>(from one notebook you can log into</a:t>
            </a:r>
            <a:r>
              <a:rPr lang="en-US" sz="1400" b="0" i="0" u="none" strike="noStrike" cap="none" baseline="0" dirty="0" smtClean="0">
                <a:solidFill>
                  <a:srgbClr val="000000"/>
                </a:solidFill>
                <a:latin typeface="Arial"/>
                <a:ea typeface="Arial"/>
                <a:cs typeface="Arial"/>
                <a:sym typeface="Arial"/>
              </a:rPr>
              <a:t> any number of servers</a:t>
            </a:r>
            <a:endParaRPr lang="en-US" sz="1400" b="0" i="0" u="none" strike="noStrike" cap="none" dirty="0">
              <a:solidFill>
                <a:srgbClr val="000000"/>
              </a:solidFill>
              <a:latin typeface="Arial"/>
              <a:ea typeface="Arial"/>
              <a:cs typeface="Arial"/>
              <a:sym typeface="Arial"/>
            </a:endParaRPr>
          </a:p>
          <a:p>
            <a:pPr marL="0" marR="0" lvl="0" indent="0" algn="l" rtl="0">
              <a:spcBef>
                <a:spcPts val="0"/>
              </a:spcBef>
              <a:buClr>
                <a:srgbClr val="000000"/>
              </a:buClr>
              <a:buSzPts val="630"/>
              <a:buFont typeface="Noto Sans Symbols"/>
              <a:buNone/>
            </a:pPr>
            <a:endParaRPr lang="en-US" sz="1400" b="0" i="0" u="none" strike="noStrike" cap="none" dirty="0">
              <a:solidFill>
                <a:srgbClr val="000000"/>
              </a:solidFill>
              <a:latin typeface="Arial"/>
              <a:ea typeface="Arial"/>
              <a:cs typeface="Arial"/>
              <a:sym typeface="Arial"/>
            </a:endParaRPr>
          </a:p>
          <a:p>
            <a:pPr marL="216000" marR="0" lvl="0" indent="-216000" algn="l" rtl="0">
              <a:spcBef>
                <a:spcPts val="0"/>
              </a:spcBef>
              <a:buClr>
                <a:srgbClr val="000000"/>
              </a:buClr>
              <a:buSzPts val="630"/>
              <a:buFont typeface="Noto Sans Symbols"/>
              <a:buChar char="●"/>
            </a:pPr>
            <a:r>
              <a:rPr lang="en-US" sz="1400" b="1" i="1" u="none" strike="noStrike" cap="none" dirty="0" smtClean="0">
                <a:solidFill>
                  <a:srgbClr val="000000"/>
                </a:solidFill>
                <a:latin typeface="Arial"/>
                <a:ea typeface="Arial"/>
                <a:cs typeface="Arial"/>
                <a:sym typeface="Arial"/>
              </a:rPr>
              <a:t>Make sure they successfully log</a:t>
            </a:r>
            <a:r>
              <a:rPr lang="en-US" sz="1400" b="1" i="1" u="none" strike="noStrike" cap="none" baseline="0" dirty="0" smtClean="0">
                <a:solidFill>
                  <a:srgbClr val="000000"/>
                </a:solidFill>
                <a:latin typeface="Arial"/>
                <a:ea typeface="Arial"/>
                <a:cs typeface="Arial"/>
                <a:sym typeface="Arial"/>
              </a:rPr>
              <a:t> in</a:t>
            </a:r>
            <a:endParaRPr lang="en-US" sz="1400" b="1" i="1" u="none" strike="noStrike" cap="none" dirty="0">
              <a:solidFill>
                <a:srgbClr val="000000"/>
              </a:solidFill>
              <a:latin typeface="Arial"/>
              <a:ea typeface="Arial"/>
              <a:cs typeface="Arial"/>
              <a:sym typeface="Arial"/>
            </a:endParaRPr>
          </a:p>
          <a:p>
            <a:pPr marL="1143000" marR="0" lvl="0" indent="-228600" algn="l" rtl="0">
              <a:spcBef>
                <a:spcPts val="0"/>
              </a:spcBef>
              <a:buClr>
                <a:srgbClr val="000000"/>
              </a:buClr>
              <a:buSzPts val="630"/>
              <a:buFont typeface="Noto Sans Symbols"/>
              <a:buChar char="●"/>
            </a:pPr>
            <a:endParaRPr lang="en-US" sz="1400" b="0" i="0" u="none" strike="noStrike" cap="none" dirty="0">
              <a:solidFill>
                <a:srgbClr val="000000"/>
              </a:solidFill>
              <a:latin typeface="Arial"/>
              <a:ea typeface="Arial"/>
              <a:cs typeface="Arial"/>
              <a:sym typeface="Arial"/>
            </a:endParaRPr>
          </a:p>
        </p:txBody>
      </p:sp>
      <p:sp>
        <p:nvSpPr>
          <p:cNvPr id="397" name="Shape 39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54512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p:cNvSpPr>
            <a:spLocks noGrp="1" noChangeArrowheads="1"/>
          </p:cNvSpPr>
          <p:nvPr>
            <p:ph type="sldNum" sz="quarter" idx="5"/>
          </p:nvPr>
        </p:nvSpPr>
        <p:spPr bwMode="auto">
          <a:noFill/>
          <a:ln>
            <a:miter lim="800000"/>
            <a:headEnd/>
            <a:tailEnd/>
          </a:ln>
        </p:spPr>
        <p:txBody>
          <a:bodyPr/>
          <a:lstStyle/>
          <a:p>
            <a:fld id="{BD84983B-F7E1-DD46-B8E4-4BBBAEE473DF}" type="slidenum">
              <a:rPr lang="en-US">
                <a:latin typeface="Calibri" pitchFamily="-109" charset="0"/>
                <a:ea typeface="ＭＳ Ｐゴシック" pitchFamily="-109" charset="-128"/>
                <a:cs typeface="ＭＳ Ｐゴシック" pitchFamily="-109" charset="-128"/>
              </a:rPr>
              <a:pPr/>
              <a:t>4</a:t>
            </a:fld>
            <a:endParaRPr lang="en-US">
              <a:latin typeface="Calibri" pitchFamily="-109" charset="0"/>
              <a:ea typeface="ＭＳ Ｐゴシック" pitchFamily="-109" charset="-128"/>
              <a:cs typeface="ＭＳ Ｐゴシック" pitchFamily="-109" charset="-128"/>
            </a:endParaRPr>
          </a:p>
        </p:txBody>
      </p:sp>
      <p:sp>
        <p:nvSpPr>
          <p:cNvPr id="26627"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26628" name="Rectangle 3"/>
          <p:cNvSpPr>
            <a:spLocks noGrp="1" noChangeArrowheads="1"/>
          </p:cNvSpPr>
          <p:nvPr>
            <p:ph type="body" idx="1"/>
          </p:nvPr>
        </p:nvSpPr>
        <p:spPr bwMode="auto">
          <a:noFill/>
        </p:spPr>
        <p:txBody>
          <a:bodyPr/>
          <a:lstStyle/>
          <a:p>
            <a:pPr eaLnBrk="1" hangingPunct="1">
              <a:spcBef>
                <a:spcPct val="0"/>
              </a:spcBef>
            </a:pPr>
            <a:endParaRPr lang="en-US" sz="1800" dirty="0">
              <a:latin typeface="Arial" pitchFamily="-109" charset="0"/>
              <a:ea typeface="ＭＳ Ｐゴシック" pitchFamily="-109" charset="-128"/>
              <a:cs typeface="ＭＳ Ｐゴシック" pitchFamily="-109" charset="-128"/>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Shape 404"/>
          <p:cNvSpPr txBox="1">
            <a:spLocks noGrp="1"/>
          </p:cNvSpPr>
          <p:nvPr>
            <p:ph type="body" idx="1"/>
          </p:nvPr>
        </p:nvSpPr>
        <p:spPr>
          <a:xfrm>
            <a:off x="653040" y="4002120"/>
            <a:ext cx="5551560" cy="4989960"/>
          </a:xfrm>
          <a:prstGeom prst="rect">
            <a:avLst/>
          </a:prstGeom>
          <a:noFill/>
          <a:ln>
            <a:noFill/>
          </a:ln>
        </p:spPr>
        <p:txBody>
          <a:bodyPr wrap="square" lIns="0" tIns="0" rIns="0" bIns="0" anchor="t" anchorCtr="0">
            <a:noAutofit/>
          </a:bodyPr>
          <a:lstStyle/>
          <a:p>
            <a:pPr marL="216000" marR="0" lvl="0" indent="-216000" algn="l" rtl="0">
              <a:spcBef>
                <a:spcPts val="0"/>
              </a:spcBef>
              <a:buClr>
                <a:srgbClr val="000000"/>
              </a:buClr>
              <a:buSzPts val="540"/>
              <a:buFont typeface="Noto Sans Symbols"/>
              <a:buChar char="●"/>
            </a:pPr>
            <a:r>
              <a:rPr lang="en-US" sz="1200" b="0" i="0" u="none" strike="noStrike" cap="none" dirty="0">
                <a:solidFill>
                  <a:srgbClr val="000000"/>
                </a:solidFill>
                <a:latin typeface="Arial"/>
                <a:ea typeface="Arial"/>
                <a:cs typeface="Arial"/>
                <a:sym typeface="Arial"/>
              </a:rPr>
              <a:t>The next type of GenePattern cells are analysis cells. And as you scroll down in this notebook, these are the other cells you see with the GenePattern logo at the top.</a:t>
            </a:r>
          </a:p>
          <a:p>
            <a:pPr marL="0" marR="0" lvl="0" indent="0" algn="l" rtl="0">
              <a:spcBef>
                <a:spcPts val="0"/>
              </a:spcBef>
              <a:buClr>
                <a:srgbClr val="000000"/>
              </a:buClr>
              <a:buSzPts val="540"/>
              <a:buFont typeface="Noto Sans Symbols"/>
              <a:buNone/>
            </a:pPr>
            <a:endParaRPr lang="en-US" sz="1200" b="0" i="0" u="none" strike="noStrike" cap="none" dirty="0">
              <a:solidFill>
                <a:srgbClr val="000000"/>
              </a:solidFill>
              <a:latin typeface="Arial"/>
              <a:ea typeface="Arial"/>
              <a:cs typeface="Arial"/>
              <a:sym typeface="Arial"/>
            </a:endParaRPr>
          </a:p>
          <a:p>
            <a:pPr marL="216000" marR="0" lvl="0" indent="-216000" algn="l" rtl="0">
              <a:spcBef>
                <a:spcPts val="0"/>
              </a:spcBef>
              <a:buClr>
                <a:srgbClr val="000000"/>
              </a:buClr>
              <a:buSzPts val="540"/>
              <a:buFont typeface="Noto Sans Symbols"/>
              <a:buChar char="●"/>
            </a:pPr>
            <a:r>
              <a:rPr lang="en-US" sz="1200" b="0" i="0" u="none" strike="noStrike" cap="none" dirty="0">
                <a:solidFill>
                  <a:srgbClr val="000000"/>
                </a:solidFill>
                <a:latin typeface="Arial"/>
                <a:ea typeface="Arial"/>
                <a:cs typeface="Arial"/>
                <a:sym typeface="Arial"/>
              </a:rPr>
              <a:t>Each of these cells represent a particular analysis module in the GenePattern environment, and they each provide a simple form with the different input settings for that analysis.</a:t>
            </a:r>
          </a:p>
          <a:p>
            <a:pPr marL="0" marR="0" lvl="0" indent="0" algn="l" rtl="0">
              <a:spcBef>
                <a:spcPts val="0"/>
              </a:spcBef>
              <a:buClr>
                <a:srgbClr val="000000"/>
              </a:buClr>
              <a:buSzPts val="540"/>
              <a:buFont typeface="Noto Sans Symbols"/>
              <a:buNone/>
            </a:pPr>
            <a:endParaRPr lang="en-US" sz="1200" b="0" i="0" u="none" strike="noStrike" cap="none" dirty="0">
              <a:solidFill>
                <a:srgbClr val="000000"/>
              </a:solidFill>
              <a:latin typeface="Arial"/>
              <a:ea typeface="Arial"/>
              <a:cs typeface="Arial"/>
              <a:sym typeface="Arial"/>
            </a:endParaRPr>
          </a:p>
          <a:p>
            <a:pPr marL="216000" marR="0" lvl="0" indent="-216000" algn="l" rtl="0">
              <a:spcBef>
                <a:spcPts val="0"/>
              </a:spcBef>
              <a:buClr>
                <a:srgbClr val="000000"/>
              </a:buClr>
              <a:buSzPts val="540"/>
              <a:buFont typeface="Noto Sans Symbols"/>
              <a:buChar char="●"/>
            </a:pPr>
            <a:r>
              <a:rPr lang="en-US" sz="1200" b="0" i="0" u="none" strike="noStrike" cap="none" dirty="0">
                <a:solidFill>
                  <a:srgbClr val="000000"/>
                </a:solidFill>
                <a:latin typeface="Arial"/>
                <a:ea typeface="Arial"/>
                <a:cs typeface="Arial"/>
                <a:sym typeface="Arial"/>
              </a:rPr>
              <a:t>These allow a researcher to upload data or set other parameters.</a:t>
            </a:r>
          </a:p>
          <a:p>
            <a:pPr marL="0" marR="0" lvl="0" indent="0" algn="l" rtl="0">
              <a:spcBef>
                <a:spcPts val="0"/>
              </a:spcBef>
              <a:buClr>
                <a:srgbClr val="000000"/>
              </a:buClr>
              <a:buSzPts val="540"/>
              <a:buFont typeface="Noto Sans Symbols"/>
              <a:buNone/>
            </a:pPr>
            <a:endParaRPr lang="en-US" sz="1200" b="0" i="0" u="none" strike="noStrike" cap="none" dirty="0">
              <a:solidFill>
                <a:srgbClr val="000000"/>
              </a:solidFill>
              <a:latin typeface="Arial"/>
              <a:ea typeface="Arial"/>
              <a:cs typeface="Arial"/>
              <a:sym typeface="Arial"/>
            </a:endParaRPr>
          </a:p>
          <a:p>
            <a:pPr marL="216000" marR="0" lvl="0" indent="-216000" algn="l" rtl="0">
              <a:spcBef>
                <a:spcPts val="0"/>
              </a:spcBef>
              <a:buClr>
                <a:srgbClr val="000000"/>
              </a:buClr>
              <a:buSzPts val="540"/>
              <a:buFont typeface="Noto Sans Symbols"/>
              <a:buChar char="●"/>
            </a:pPr>
            <a:r>
              <a:rPr lang="en-US" sz="1200" b="0" i="0" u="none" strike="noStrike" cap="none" dirty="0">
                <a:solidFill>
                  <a:srgbClr val="000000"/>
                </a:solidFill>
                <a:latin typeface="Arial"/>
                <a:ea typeface="Arial"/>
                <a:cs typeface="Arial"/>
                <a:sym typeface="Arial"/>
              </a:rPr>
              <a:t>For example, the first one of these you see </a:t>
            </a:r>
            <a:r>
              <a:rPr lang="en-US" sz="1200" b="0" i="0" u="none" strike="noStrike" cap="none" dirty="0" smtClean="0">
                <a:solidFill>
                  <a:srgbClr val="000000"/>
                </a:solidFill>
                <a:latin typeface="Arial"/>
                <a:ea typeface="Arial"/>
                <a:cs typeface="Arial"/>
                <a:sym typeface="Arial"/>
              </a:rPr>
              <a:t>– </a:t>
            </a:r>
            <a:r>
              <a:rPr lang="en-US" sz="1200" b="0" i="1" u="none" strike="noStrike" cap="none" dirty="0" err="1" smtClean="0">
                <a:solidFill>
                  <a:srgbClr val="000000"/>
                </a:solidFill>
                <a:latin typeface="Arial"/>
                <a:ea typeface="Arial"/>
                <a:cs typeface="Arial"/>
                <a:sym typeface="Arial"/>
              </a:rPr>
              <a:t>FastQC</a:t>
            </a:r>
            <a:r>
              <a:rPr lang="en-US" sz="1200" b="0" i="1" u="none" strike="noStrike" cap="none" dirty="0" smtClean="0">
                <a:solidFill>
                  <a:srgbClr val="000000"/>
                </a:solidFill>
                <a:latin typeface="Arial"/>
                <a:ea typeface="Arial"/>
                <a:cs typeface="Arial"/>
                <a:sym typeface="Arial"/>
              </a:rPr>
              <a:t> </a:t>
            </a:r>
            <a:r>
              <a:rPr lang="en-US" sz="1200" b="0" i="0" u="none" strike="noStrike" cap="none" dirty="0" smtClean="0">
                <a:solidFill>
                  <a:srgbClr val="000000"/>
                </a:solidFill>
                <a:latin typeface="Arial"/>
                <a:ea typeface="Arial"/>
                <a:cs typeface="Arial"/>
                <a:sym typeface="Arial"/>
              </a:rPr>
              <a:t>–</a:t>
            </a:r>
            <a:r>
              <a:rPr lang="en-US" sz="1200" b="0" i="0" u="none" strike="noStrike" cap="none" baseline="0" dirty="0" smtClean="0">
                <a:solidFill>
                  <a:srgbClr val="000000"/>
                </a:solidFill>
                <a:latin typeface="Arial"/>
                <a:ea typeface="Arial"/>
                <a:cs typeface="Arial"/>
                <a:sym typeface="Arial"/>
              </a:rPr>
              <a:t> which will be the first step in our RNA-</a:t>
            </a:r>
            <a:r>
              <a:rPr lang="en-US" sz="1200" b="0" i="0" u="none" strike="noStrike" cap="none" baseline="0" dirty="0" err="1" smtClean="0">
                <a:solidFill>
                  <a:srgbClr val="000000"/>
                </a:solidFill>
                <a:latin typeface="Arial"/>
                <a:ea typeface="Arial"/>
                <a:cs typeface="Arial"/>
                <a:sym typeface="Arial"/>
              </a:rPr>
              <a:t>seq</a:t>
            </a:r>
            <a:r>
              <a:rPr lang="en-US" sz="1200" b="0" i="0" u="none" strike="noStrike" cap="none" baseline="0" dirty="0" smtClean="0">
                <a:solidFill>
                  <a:srgbClr val="000000"/>
                </a:solidFill>
                <a:latin typeface="Arial"/>
                <a:ea typeface="Arial"/>
                <a:cs typeface="Arial"/>
                <a:sym typeface="Arial"/>
              </a:rPr>
              <a:t> workflow today. We will use this module to do a quality check on our RNA-</a:t>
            </a:r>
            <a:r>
              <a:rPr lang="en-US" sz="1200" b="0" i="0" u="none" strike="noStrike" cap="none" baseline="0" dirty="0" err="1" smtClean="0">
                <a:solidFill>
                  <a:srgbClr val="000000"/>
                </a:solidFill>
                <a:latin typeface="Arial"/>
                <a:ea typeface="Arial"/>
                <a:cs typeface="Arial"/>
                <a:sym typeface="Arial"/>
              </a:rPr>
              <a:t>seq</a:t>
            </a:r>
            <a:r>
              <a:rPr lang="en-US" sz="1200" b="0" i="0" u="none" strike="noStrike" cap="none" baseline="0" dirty="0" smtClean="0">
                <a:solidFill>
                  <a:srgbClr val="000000"/>
                </a:solidFill>
                <a:latin typeface="Arial"/>
                <a:ea typeface="Arial"/>
                <a:cs typeface="Arial"/>
                <a:sym typeface="Arial"/>
              </a:rPr>
              <a:t> data, to determine if we need to clean the data up at all, before proceeding to alignment.</a:t>
            </a:r>
          </a:p>
          <a:p>
            <a:pPr marL="216000" marR="0" lvl="0" indent="-216000" algn="l" rtl="0">
              <a:spcBef>
                <a:spcPts val="0"/>
              </a:spcBef>
              <a:buClr>
                <a:srgbClr val="000000"/>
              </a:buClr>
              <a:buSzPts val="540"/>
              <a:buFont typeface="Noto Sans Symbols"/>
              <a:buChar char="●"/>
            </a:pPr>
            <a:endParaRPr lang="en-US" sz="1200" b="0" i="0" u="none" strike="noStrike" cap="none" dirty="0">
              <a:solidFill>
                <a:srgbClr val="000000"/>
              </a:solidFill>
              <a:latin typeface="Arial"/>
              <a:ea typeface="Arial"/>
              <a:cs typeface="Arial"/>
              <a:sym typeface="Arial"/>
            </a:endParaRPr>
          </a:p>
          <a:p>
            <a:pPr marL="216000" marR="0" lvl="0" indent="-216000" algn="l" rtl="0">
              <a:spcBef>
                <a:spcPts val="0"/>
              </a:spcBef>
              <a:buClr>
                <a:srgbClr val="000000"/>
              </a:buClr>
              <a:buSzPts val="540"/>
              <a:buFont typeface="Noto Sans Symbols"/>
              <a:buChar char="●"/>
            </a:pPr>
            <a:r>
              <a:rPr lang="en-US" sz="1200" b="0" i="0" u="none" strike="noStrike" cap="none" dirty="0">
                <a:solidFill>
                  <a:srgbClr val="000000"/>
                </a:solidFill>
                <a:latin typeface="Arial"/>
                <a:ea typeface="Arial"/>
                <a:cs typeface="Arial"/>
                <a:sym typeface="Arial"/>
              </a:rPr>
              <a:t>For the purposes of this exercise, </a:t>
            </a:r>
            <a:r>
              <a:rPr lang="en-US" sz="1200" b="0" i="0" u="none" strike="noStrike" cap="none" dirty="0" smtClean="0">
                <a:solidFill>
                  <a:srgbClr val="000000"/>
                </a:solidFill>
                <a:latin typeface="Arial"/>
                <a:ea typeface="Arial"/>
                <a:cs typeface="Arial"/>
                <a:sym typeface="Arial"/>
              </a:rPr>
              <a:t>we only need to provide an input file</a:t>
            </a:r>
            <a:endParaRPr lang="en-US" sz="1200" b="0" i="0" u="none" strike="noStrike" cap="none" dirty="0">
              <a:solidFill>
                <a:srgbClr val="000000"/>
              </a:solidFill>
              <a:latin typeface="Arial"/>
              <a:ea typeface="Arial"/>
              <a:cs typeface="Arial"/>
              <a:sym typeface="Arial"/>
            </a:endParaRPr>
          </a:p>
          <a:p>
            <a:pPr marL="0" marR="0" lvl="0" indent="0" algn="l" rtl="0">
              <a:spcBef>
                <a:spcPts val="0"/>
              </a:spcBef>
              <a:buClr>
                <a:srgbClr val="000000"/>
              </a:buClr>
              <a:buSzPts val="540"/>
              <a:buFont typeface="Noto Sans Symbols"/>
              <a:buNone/>
            </a:pPr>
            <a:endParaRPr lang="en-US" sz="1200" b="0" i="0" u="none" strike="noStrike" cap="none" dirty="0">
              <a:solidFill>
                <a:srgbClr val="000000"/>
              </a:solidFill>
              <a:latin typeface="Arial"/>
              <a:ea typeface="Arial"/>
              <a:cs typeface="Arial"/>
              <a:sym typeface="Arial"/>
            </a:endParaRPr>
          </a:p>
          <a:p>
            <a:pPr marL="216000" marR="0" lvl="0" indent="-216000" algn="l" rtl="0">
              <a:spcBef>
                <a:spcPts val="0"/>
              </a:spcBef>
              <a:buClr>
                <a:srgbClr val="000000"/>
              </a:buClr>
              <a:buSzPts val="540"/>
              <a:buFont typeface="Noto Sans Symbols"/>
              <a:buChar char="●"/>
            </a:pPr>
            <a:r>
              <a:rPr lang="en-US" sz="1200" b="0" i="0" u="none" strike="noStrike" cap="none" dirty="0">
                <a:solidFill>
                  <a:srgbClr val="000000"/>
                </a:solidFill>
                <a:latin typeface="Arial"/>
                <a:ea typeface="Arial"/>
                <a:cs typeface="Arial"/>
                <a:sym typeface="Arial"/>
              </a:rPr>
              <a:t>You will notice the instructions for that in the blue box. In fact, in all the notebooks today, the instructions you should follow will be in blue boxes like this one.</a:t>
            </a:r>
          </a:p>
          <a:p>
            <a:pPr marL="0" marR="0" lvl="0" indent="0" algn="l" rtl="0">
              <a:spcBef>
                <a:spcPts val="0"/>
              </a:spcBef>
              <a:buClr>
                <a:srgbClr val="000000"/>
              </a:buClr>
              <a:buSzPts val="540"/>
              <a:buFont typeface="Noto Sans Symbols"/>
              <a:buNone/>
            </a:pPr>
            <a:endParaRPr lang="en-US" sz="1200" b="0" i="0" u="none" strike="noStrike" cap="none" dirty="0">
              <a:solidFill>
                <a:srgbClr val="000000"/>
              </a:solidFill>
              <a:latin typeface="Arial"/>
              <a:ea typeface="Arial"/>
              <a:cs typeface="Arial"/>
              <a:sym typeface="Arial"/>
            </a:endParaRPr>
          </a:p>
          <a:p>
            <a:pPr marL="216000" marR="0" lvl="0" indent="-216000" algn="l" rtl="0">
              <a:spcBef>
                <a:spcPts val="0"/>
              </a:spcBef>
              <a:buClr>
                <a:srgbClr val="000000"/>
              </a:buClr>
              <a:buSzPts val="540"/>
              <a:buFont typeface="Noto Sans Symbols"/>
              <a:buChar char="●"/>
            </a:pPr>
            <a:r>
              <a:rPr lang="en-US" sz="1200" b="0" i="0" u="none" strike="noStrike" cap="none" dirty="0">
                <a:solidFill>
                  <a:srgbClr val="000000"/>
                </a:solidFill>
                <a:latin typeface="Arial"/>
                <a:ea typeface="Arial"/>
                <a:cs typeface="Arial"/>
                <a:sym typeface="Arial"/>
              </a:rPr>
              <a:t>All you need to do is </a:t>
            </a:r>
            <a:r>
              <a:rPr lang="en-US" sz="1200" b="0" i="0" u="none" strike="noStrike" cap="none" dirty="0" smtClean="0">
                <a:solidFill>
                  <a:srgbClr val="000000"/>
                </a:solidFill>
                <a:latin typeface="Arial"/>
                <a:ea typeface="Arial"/>
                <a:cs typeface="Arial"/>
                <a:sym typeface="Arial"/>
              </a:rPr>
              <a:t>drag in the input fastq.gz</a:t>
            </a:r>
            <a:r>
              <a:rPr lang="en-US" sz="1200" b="0" i="0" u="none" strike="noStrike" cap="none" baseline="0" dirty="0" smtClean="0">
                <a:solidFill>
                  <a:srgbClr val="000000"/>
                </a:solidFill>
                <a:latin typeface="Arial"/>
                <a:ea typeface="Arial"/>
                <a:cs typeface="Arial"/>
                <a:sym typeface="Arial"/>
              </a:rPr>
              <a:t> file</a:t>
            </a:r>
            <a:r>
              <a:rPr lang="en-US" sz="1200" b="0" i="0" u="none" strike="noStrike" cap="none" dirty="0" smtClean="0">
                <a:solidFill>
                  <a:srgbClr val="000000"/>
                </a:solidFill>
                <a:latin typeface="Arial"/>
                <a:ea typeface="Arial"/>
                <a:cs typeface="Arial"/>
                <a:sym typeface="Arial"/>
              </a:rPr>
              <a:t>, </a:t>
            </a:r>
            <a:r>
              <a:rPr lang="en-US" sz="1200" b="0" i="0" u="none" strike="noStrike" cap="none" dirty="0">
                <a:solidFill>
                  <a:srgbClr val="000000"/>
                </a:solidFill>
                <a:latin typeface="Arial"/>
                <a:ea typeface="Arial"/>
                <a:cs typeface="Arial"/>
                <a:sym typeface="Arial"/>
              </a:rPr>
              <a:t>then click the Run button to launch the analysis. So I want all of you to go ahead and do that </a:t>
            </a:r>
            <a:r>
              <a:rPr lang="en-US" sz="1200" b="0" i="0" u="none" strike="noStrike" cap="none" dirty="0" smtClean="0">
                <a:solidFill>
                  <a:srgbClr val="000000"/>
                </a:solidFill>
                <a:latin typeface="Arial"/>
                <a:ea typeface="Arial"/>
                <a:cs typeface="Arial"/>
                <a:sym typeface="Arial"/>
              </a:rPr>
              <a:t>with me now</a:t>
            </a:r>
            <a:r>
              <a:rPr lang="en-US" sz="1200" b="0" i="0" u="none" strike="noStrike" cap="none" dirty="0">
                <a:solidFill>
                  <a:srgbClr val="000000"/>
                </a:solidFill>
                <a:latin typeface="Arial"/>
                <a:ea typeface="Arial"/>
                <a:cs typeface="Arial"/>
                <a:sym typeface="Arial"/>
              </a:rPr>
              <a:t>.</a:t>
            </a:r>
          </a:p>
          <a:p>
            <a:pPr marL="0" marR="0" lvl="0" indent="0" algn="l" rtl="0">
              <a:spcBef>
                <a:spcPts val="0"/>
              </a:spcBef>
              <a:buClr>
                <a:srgbClr val="000000"/>
              </a:buClr>
              <a:buSzPts val="540"/>
              <a:buFont typeface="Noto Sans Symbols"/>
              <a:buNone/>
            </a:pPr>
            <a:endParaRPr lang="en-US" sz="1200" b="0" i="0" u="none" strike="noStrike" cap="none" dirty="0">
              <a:solidFill>
                <a:srgbClr val="000000"/>
              </a:solidFill>
              <a:latin typeface="Arial"/>
              <a:ea typeface="Arial"/>
              <a:cs typeface="Arial"/>
              <a:sym typeface="Arial"/>
            </a:endParaRPr>
          </a:p>
          <a:p>
            <a:pPr marL="216000" marR="0" lvl="0" indent="-216000" algn="l" rtl="0">
              <a:spcBef>
                <a:spcPts val="0"/>
              </a:spcBef>
              <a:buClr>
                <a:srgbClr val="000000"/>
              </a:buClr>
              <a:buSzPts val="540"/>
              <a:buFont typeface="Noto Sans Symbols"/>
              <a:buChar char="●"/>
            </a:pPr>
            <a:r>
              <a:rPr lang="en-US" sz="1200" b="1" i="1" u="none" strike="noStrike" cap="none" dirty="0">
                <a:solidFill>
                  <a:srgbClr val="000000"/>
                </a:solidFill>
                <a:latin typeface="Arial"/>
                <a:ea typeface="Arial"/>
                <a:cs typeface="Arial"/>
                <a:sym typeface="Arial"/>
              </a:rPr>
              <a:t>**Give them some time to do this.**</a:t>
            </a:r>
          </a:p>
          <a:p>
            <a:pPr marL="1143000" marR="0" lvl="0" indent="-228600" algn="l" rtl="0">
              <a:spcBef>
                <a:spcPts val="0"/>
              </a:spcBef>
              <a:buClr>
                <a:srgbClr val="000000"/>
              </a:buClr>
              <a:buSzPts val="540"/>
              <a:buFont typeface="Noto Sans Symbols"/>
              <a:buChar char="●"/>
            </a:pPr>
            <a:endParaRPr lang="en-US" sz="1200" b="0" i="0" u="none" strike="noStrike" cap="none" dirty="0">
              <a:solidFill>
                <a:srgbClr val="000000"/>
              </a:solidFill>
              <a:latin typeface="Arial"/>
              <a:ea typeface="Arial"/>
              <a:cs typeface="Arial"/>
              <a:sym typeface="Arial"/>
            </a:endParaRPr>
          </a:p>
        </p:txBody>
      </p:sp>
      <p:sp>
        <p:nvSpPr>
          <p:cNvPr id="405" name="Shape 40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340704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Shape 411"/>
          <p:cNvSpPr txBox="1">
            <a:spLocks noGrp="1"/>
          </p:cNvSpPr>
          <p:nvPr>
            <p:ph type="body" idx="1"/>
          </p:nvPr>
        </p:nvSpPr>
        <p:spPr>
          <a:xfrm>
            <a:off x="653040" y="4002120"/>
            <a:ext cx="5551560" cy="4385160"/>
          </a:xfrm>
          <a:prstGeom prst="rect">
            <a:avLst/>
          </a:prstGeom>
          <a:noFill/>
          <a:ln>
            <a:noFill/>
          </a:ln>
        </p:spPr>
        <p:txBody>
          <a:bodyPr wrap="square" lIns="0" tIns="0" rIns="0" bIns="0" anchor="t" anchorCtr="0">
            <a:noAutofit/>
          </a:bodyPr>
          <a:lstStyle/>
          <a:p>
            <a:pPr marL="216000" marR="0" lvl="0" indent="-216000" algn="l" rtl="0">
              <a:spcBef>
                <a:spcPts val="0"/>
              </a:spcBef>
              <a:buClr>
                <a:srgbClr val="000000"/>
              </a:buClr>
              <a:buSzPts val="630"/>
              <a:buFont typeface="Noto Sans Symbols"/>
              <a:buChar char="●"/>
            </a:pPr>
            <a:r>
              <a:rPr lang="en-US" sz="1400" b="0" i="0" u="none" strike="noStrike" cap="none" dirty="0" smtClean="0">
                <a:solidFill>
                  <a:srgbClr val="000000"/>
                </a:solidFill>
                <a:latin typeface="Arial"/>
                <a:ea typeface="Arial"/>
                <a:cs typeface="Arial"/>
                <a:sym typeface="Arial"/>
              </a:rPr>
              <a:t>A</a:t>
            </a:r>
            <a:r>
              <a:rPr lang="en-US" sz="1400" b="0" i="0" u="none" strike="noStrike" cap="none" baseline="0" dirty="0" smtClean="0">
                <a:solidFill>
                  <a:srgbClr val="000000"/>
                </a:solidFill>
                <a:latin typeface="Arial"/>
                <a:ea typeface="Arial"/>
                <a:cs typeface="Arial"/>
                <a:sym typeface="Arial"/>
              </a:rPr>
              <a:t> third </a:t>
            </a:r>
            <a:r>
              <a:rPr lang="en-US" sz="1400" b="0" i="0" u="none" strike="noStrike" cap="none" dirty="0" smtClean="0">
                <a:solidFill>
                  <a:srgbClr val="000000"/>
                </a:solidFill>
                <a:latin typeface="Arial"/>
                <a:ea typeface="Arial"/>
                <a:cs typeface="Arial"/>
                <a:sym typeface="Arial"/>
              </a:rPr>
              <a:t>type </a:t>
            </a:r>
            <a:r>
              <a:rPr lang="en-US" sz="1400" b="0" i="0" u="none" strike="noStrike" cap="none" dirty="0">
                <a:solidFill>
                  <a:srgbClr val="000000"/>
                </a:solidFill>
                <a:latin typeface="Arial"/>
                <a:ea typeface="Arial"/>
                <a:cs typeface="Arial"/>
                <a:sym typeface="Arial"/>
              </a:rPr>
              <a:t>of GenePattern cell is the job cell. These cells are used to retrieve the results of submitted analyses. The results can be in the form of outputted files, such as with the top screenshot, or the results can be in the form of interactive visualizations, as with the bottom screenshot.</a:t>
            </a:r>
          </a:p>
          <a:p>
            <a:pPr marL="0" marR="0" lvl="0" indent="0" algn="l" rtl="0">
              <a:spcBef>
                <a:spcPts val="0"/>
              </a:spcBef>
              <a:buClr>
                <a:srgbClr val="000000"/>
              </a:buClr>
              <a:buSzPts val="630"/>
              <a:buFont typeface="Noto Sans Symbols"/>
              <a:buNone/>
            </a:pPr>
            <a:endParaRPr lang="en-US" sz="1400" b="0" i="0" u="none" strike="noStrike" cap="none" dirty="0">
              <a:solidFill>
                <a:srgbClr val="000000"/>
              </a:solidFill>
              <a:latin typeface="Arial"/>
              <a:ea typeface="Arial"/>
              <a:cs typeface="Arial"/>
              <a:sym typeface="Arial"/>
            </a:endParaRPr>
          </a:p>
          <a:p>
            <a:pPr marL="216000" marR="0" lvl="0" indent="-216000" algn="l" rtl="0">
              <a:spcBef>
                <a:spcPts val="0"/>
              </a:spcBef>
              <a:buClr>
                <a:srgbClr val="000000"/>
              </a:buClr>
              <a:buSzPts val="630"/>
              <a:buFont typeface="Noto Sans Symbols"/>
              <a:buChar char="●"/>
            </a:pPr>
            <a:r>
              <a:rPr lang="en-US" sz="1400" b="0" i="0" u="none" strike="noStrike" cap="none" dirty="0" smtClean="0">
                <a:solidFill>
                  <a:srgbClr val="000000"/>
                </a:solidFill>
                <a:latin typeface="Arial"/>
                <a:ea typeface="Arial"/>
                <a:cs typeface="Arial"/>
                <a:sym typeface="Arial"/>
              </a:rPr>
              <a:t>Since we’ve </a:t>
            </a:r>
            <a:r>
              <a:rPr lang="en-US" sz="1400" b="0" i="0" u="none" strike="noStrike" cap="none" dirty="0">
                <a:solidFill>
                  <a:srgbClr val="000000"/>
                </a:solidFill>
                <a:latin typeface="Arial"/>
                <a:ea typeface="Arial"/>
                <a:cs typeface="Arial"/>
                <a:sym typeface="Arial"/>
              </a:rPr>
              <a:t>clicked the </a:t>
            </a:r>
            <a:r>
              <a:rPr lang="en-US" sz="1400" b="0" i="1" u="none" strike="noStrike" cap="none" dirty="0">
                <a:solidFill>
                  <a:srgbClr val="000000"/>
                </a:solidFill>
                <a:latin typeface="Arial"/>
                <a:ea typeface="Arial"/>
                <a:cs typeface="Arial"/>
                <a:sym typeface="Arial"/>
              </a:rPr>
              <a:t>Run</a:t>
            </a:r>
            <a:r>
              <a:rPr lang="en-US" sz="1400" b="0" i="0" u="none" strike="noStrike" cap="none" dirty="0">
                <a:solidFill>
                  <a:srgbClr val="000000"/>
                </a:solidFill>
                <a:latin typeface="Arial"/>
                <a:ea typeface="Arial"/>
                <a:cs typeface="Arial"/>
                <a:sym typeface="Arial"/>
              </a:rPr>
              <a:t> button for the </a:t>
            </a:r>
            <a:r>
              <a:rPr lang="en-US" sz="1400" b="0" i="0" u="none" strike="noStrike" cap="none" dirty="0" err="1" smtClean="0">
                <a:solidFill>
                  <a:srgbClr val="000000"/>
                </a:solidFill>
                <a:latin typeface="Arial"/>
                <a:ea typeface="Arial"/>
                <a:cs typeface="Arial"/>
                <a:sym typeface="Arial"/>
              </a:rPr>
              <a:t>FastQC</a:t>
            </a:r>
            <a:r>
              <a:rPr lang="en-US" sz="1400" b="0" i="0" u="none" strike="noStrike" cap="none" dirty="0" smtClean="0">
                <a:solidFill>
                  <a:srgbClr val="000000"/>
                </a:solidFill>
                <a:latin typeface="Arial"/>
                <a:ea typeface="Arial"/>
                <a:cs typeface="Arial"/>
                <a:sym typeface="Arial"/>
              </a:rPr>
              <a:t> analysis,</a:t>
            </a:r>
            <a:r>
              <a:rPr lang="en-US" sz="1400" b="0" i="0" u="none" strike="noStrike" cap="none" baseline="0" dirty="0" smtClean="0">
                <a:solidFill>
                  <a:srgbClr val="000000"/>
                </a:solidFill>
                <a:latin typeface="Arial"/>
                <a:ea typeface="Arial"/>
                <a:cs typeface="Arial"/>
                <a:sym typeface="Arial"/>
              </a:rPr>
              <a:t> you</a:t>
            </a:r>
            <a:r>
              <a:rPr lang="en-US" sz="1400" b="0" i="0" u="none" strike="noStrike" cap="none" dirty="0" smtClean="0">
                <a:solidFill>
                  <a:srgbClr val="000000"/>
                </a:solidFill>
                <a:latin typeface="Arial"/>
                <a:ea typeface="Arial"/>
                <a:cs typeface="Arial"/>
                <a:sym typeface="Arial"/>
              </a:rPr>
              <a:t> </a:t>
            </a:r>
            <a:r>
              <a:rPr lang="en-US" sz="1400" b="0" i="0" u="none" strike="noStrike" cap="none" dirty="0">
                <a:solidFill>
                  <a:srgbClr val="000000"/>
                </a:solidFill>
                <a:latin typeface="Arial"/>
                <a:ea typeface="Arial"/>
                <a:cs typeface="Arial"/>
                <a:sym typeface="Arial"/>
              </a:rPr>
              <a:t>should </a:t>
            </a:r>
            <a:r>
              <a:rPr lang="en-US" sz="1400" b="0" i="0" u="none" strike="noStrike" cap="none" dirty="0" smtClean="0">
                <a:solidFill>
                  <a:srgbClr val="000000"/>
                </a:solidFill>
                <a:latin typeface="Arial"/>
                <a:ea typeface="Arial"/>
                <a:cs typeface="Arial"/>
                <a:sym typeface="Arial"/>
              </a:rPr>
              <a:t>now have one </a:t>
            </a:r>
            <a:r>
              <a:rPr lang="en-US" sz="1400" b="0" i="0" u="none" strike="noStrike" cap="none" dirty="0">
                <a:solidFill>
                  <a:srgbClr val="000000"/>
                </a:solidFill>
                <a:latin typeface="Arial"/>
                <a:ea typeface="Arial"/>
                <a:cs typeface="Arial"/>
                <a:sym typeface="Arial"/>
              </a:rPr>
              <a:t>of these cells below the initial analysis cell</a:t>
            </a:r>
            <a:r>
              <a:rPr lang="en-US" sz="1400" b="0" i="0" u="none" strike="noStrike" cap="none" dirty="0" smtClean="0">
                <a:solidFill>
                  <a:srgbClr val="000000"/>
                </a:solidFill>
                <a:latin typeface="Arial"/>
                <a:ea typeface="Arial"/>
                <a:cs typeface="Arial"/>
                <a:sym typeface="Arial"/>
              </a:rPr>
              <a:t>. In an upcoming</a:t>
            </a:r>
            <a:r>
              <a:rPr lang="en-US" sz="1400" b="0" i="0" u="none" strike="noStrike" cap="none" baseline="0" dirty="0" smtClean="0">
                <a:solidFill>
                  <a:srgbClr val="000000"/>
                </a:solidFill>
                <a:latin typeface="Arial"/>
                <a:ea typeface="Arial"/>
                <a:cs typeface="Arial"/>
                <a:sym typeface="Arial"/>
              </a:rPr>
              <a:t> update to the Notebook, these will no longer be separate cells – stay tuned!</a:t>
            </a:r>
            <a:endParaRPr lang="en-US" sz="1400" b="0" i="0" u="none" strike="noStrike" cap="none" dirty="0">
              <a:solidFill>
                <a:srgbClr val="000000"/>
              </a:solidFill>
              <a:latin typeface="Arial"/>
              <a:ea typeface="Arial"/>
              <a:cs typeface="Arial"/>
              <a:sym typeface="Arial"/>
            </a:endParaRPr>
          </a:p>
          <a:p>
            <a:pPr marL="0" marR="0" lvl="0" indent="0" algn="l" rtl="0">
              <a:spcBef>
                <a:spcPts val="0"/>
              </a:spcBef>
              <a:buClr>
                <a:srgbClr val="000000"/>
              </a:buClr>
              <a:buSzPts val="630"/>
              <a:buFont typeface="Noto Sans Symbols"/>
              <a:buNone/>
            </a:pPr>
            <a:endParaRPr lang="en-US" sz="1400" b="0" i="0" u="none" strike="noStrike" cap="none" dirty="0">
              <a:solidFill>
                <a:srgbClr val="000000"/>
              </a:solidFill>
              <a:latin typeface="Arial"/>
              <a:ea typeface="Arial"/>
              <a:cs typeface="Arial"/>
              <a:sym typeface="Arial"/>
            </a:endParaRPr>
          </a:p>
          <a:p>
            <a:pPr marL="216000" marR="0" lvl="0" indent="-216000" algn="l" rtl="0">
              <a:spcBef>
                <a:spcPts val="0"/>
              </a:spcBef>
              <a:buClr>
                <a:srgbClr val="000000"/>
              </a:buClr>
              <a:buSzPts val="630"/>
              <a:buFont typeface="Noto Sans Symbols"/>
              <a:buChar char="●"/>
            </a:pPr>
            <a:r>
              <a:rPr lang="en-US" sz="1400" b="0" i="0" u="none" strike="noStrike" cap="none" dirty="0">
                <a:solidFill>
                  <a:srgbClr val="000000"/>
                </a:solidFill>
                <a:latin typeface="Arial"/>
                <a:ea typeface="Arial"/>
                <a:cs typeface="Arial"/>
                <a:sym typeface="Arial"/>
              </a:rPr>
              <a:t>As GenePattern jobs process they go through a series of states First they are pending, as the job waits its turn in the queue to run. Then the job is running—that is, the analysis is currently processing. And finally the job progresses to either the Completed or Error state. </a:t>
            </a:r>
          </a:p>
          <a:p>
            <a:pPr marL="0" marR="0" lvl="0" indent="0" algn="l" rtl="0">
              <a:spcBef>
                <a:spcPts val="0"/>
              </a:spcBef>
              <a:buClr>
                <a:srgbClr val="000000"/>
              </a:buClr>
              <a:buSzPts val="630"/>
              <a:buFont typeface="Noto Sans Symbols"/>
              <a:buNone/>
            </a:pPr>
            <a:endParaRPr lang="en-US" sz="1400" b="0" i="0" u="none" strike="noStrike" cap="none" dirty="0">
              <a:solidFill>
                <a:srgbClr val="000000"/>
              </a:solidFill>
              <a:latin typeface="Arial"/>
              <a:ea typeface="Arial"/>
              <a:cs typeface="Arial"/>
              <a:sym typeface="Arial"/>
            </a:endParaRPr>
          </a:p>
          <a:p>
            <a:pPr marL="216000" marR="0" lvl="0" indent="-216000" algn="l" rtl="0">
              <a:spcBef>
                <a:spcPts val="0"/>
              </a:spcBef>
              <a:buClr>
                <a:srgbClr val="000000"/>
              </a:buClr>
              <a:buSzPts val="630"/>
              <a:buFont typeface="Noto Sans Symbols"/>
              <a:buChar char="●"/>
            </a:pPr>
            <a:r>
              <a:rPr lang="en-US" sz="1400" b="0" i="0" u="none" strike="noStrike" cap="none" dirty="0">
                <a:solidFill>
                  <a:srgbClr val="000000"/>
                </a:solidFill>
                <a:latin typeface="Arial"/>
                <a:ea typeface="Arial"/>
                <a:cs typeface="Arial"/>
                <a:sym typeface="Arial"/>
              </a:rPr>
              <a:t>If you look on the </a:t>
            </a:r>
            <a:r>
              <a:rPr lang="en-US" sz="1400" b="0" i="0" u="none" strike="noStrike" cap="none" dirty="0" smtClean="0">
                <a:solidFill>
                  <a:srgbClr val="000000"/>
                </a:solidFill>
                <a:latin typeface="Arial"/>
                <a:ea typeface="Arial"/>
                <a:cs typeface="Arial"/>
                <a:sym typeface="Arial"/>
              </a:rPr>
              <a:t>right-hand </a:t>
            </a:r>
            <a:r>
              <a:rPr lang="en-US" sz="1400" b="0" i="0" u="none" strike="noStrike" cap="none" dirty="0">
                <a:solidFill>
                  <a:srgbClr val="000000"/>
                </a:solidFill>
                <a:latin typeface="Arial"/>
                <a:ea typeface="Arial"/>
                <a:cs typeface="Arial"/>
                <a:sym typeface="Arial"/>
              </a:rPr>
              <a:t>side of the job cell, you should see your job’s current status. Output files or visualizations will appear once the job reaches the Completed state</a:t>
            </a:r>
            <a:r>
              <a:rPr lang="en-US" sz="1400" b="0" i="0" u="none" strike="noStrike" cap="none" dirty="0" smtClean="0">
                <a:solidFill>
                  <a:srgbClr val="000000"/>
                </a:solidFill>
                <a:latin typeface="Arial"/>
                <a:ea typeface="Arial"/>
                <a:cs typeface="Arial"/>
                <a:sym typeface="Arial"/>
              </a:rPr>
              <a:t>.</a:t>
            </a:r>
          </a:p>
          <a:p>
            <a:pPr marL="216000" marR="0" lvl="0" indent="-216000" algn="l" rtl="0">
              <a:spcBef>
                <a:spcPts val="0"/>
              </a:spcBef>
              <a:buClr>
                <a:srgbClr val="000000"/>
              </a:buClr>
              <a:buSzPts val="630"/>
              <a:buFont typeface="Noto Sans Symbols"/>
              <a:buChar char="●"/>
            </a:pPr>
            <a:endParaRPr lang="en-US" sz="1400" b="0" i="0" u="none" strike="noStrike" cap="none" dirty="0" smtClean="0">
              <a:solidFill>
                <a:srgbClr val="000000"/>
              </a:solidFill>
              <a:latin typeface="Arial"/>
              <a:ea typeface="Arial"/>
              <a:cs typeface="Arial"/>
              <a:sym typeface="Arial"/>
            </a:endParaRPr>
          </a:p>
          <a:p>
            <a:pPr marL="914400" marR="0" lvl="0" indent="0" algn="l" rtl="0">
              <a:spcBef>
                <a:spcPts val="0"/>
              </a:spcBef>
              <a:buClr>
                <a:srgbClr val="000000"/>
              </a:buClr>
              <a:buSzPts val="630"/>
              <a:buFont typeface="Noto Sans Symbols"/>
              <a:buNone/>
            </a:pPr>
            <a:r>
              <a:rPr lang="en-US" sz="1400" b="0" i="0" u="none" strike="noStrike" cap="none" dirty="0" smtClean="0">
                <a:solidFill>
                  <a:srgbClr val="000000"/>
                </a:solidFill>
                <a:latin typeface="Arial"/>
                <a:ea typeface="Arial"/>
                <a:cs typeface="Arial"/>
                <a:sym typeface="Arial"/>
              </a:rPr>
              <a:t>We’ll cover the next sections of </a:t>
            </a:r>
            <a:r>
              <a:rPr lang="en-US" sz="1400" b="0" i="0" u="none" strike="noStrike" cap="none" smtClean="0">
                <a:solidFill>
                  <a:srgbClr val="000000"/>
                </a:solidFill>
                <a:latin typeface="Arial"/>
                <a:ea typeface="Arial"/>
                <a:cs typeface="Arial"/>
                <a:sym typeface="Arial"/>
              </a:rPr>
              <a:t>the notebook next.</a:t>
            </a:r>
            <a:endParaRPr lang="en-US" sz="1400" b="0" i="0" u="none" strike="noStrike" cap="none" dirty="0">
              <a:solidFill>
                <a:srgbClr val="000000"/>
              </a:solidFill>
              <a:latin typeface="Arial"/>
              <a:ea typeface="Arial"/>
              <a:cs typeface="Arial"/>
              <a:sym typeface="Arial"/>
            </a:endParaRPr>
          </a:p>
        </p:txBody>
      </p:sp>
      <p:sp>
        <p:nvSpPr>
          <p:cNvPr id="412" name="Shape 41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6675471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defTabSz="457200"/>
            <a:fld id="{2707E085-453B-405D-AEC1-3AE274CEEE37}" type="slidenum">
              <a:rPr lang="en-US" sz="1200">
                <a:solidFill>
                  <a:prstClr val="black"/>
                </a:solidFill>
                <a:ea typeface="ＭＳ Ｐゴシック" pitchFamily="31" charset="-128"/>
              </a:rPr>
              <a:pPr algn="r" defTabSz="457200"/>
              <a:t>27</a:t>
            </a:fld>
            <a:endParaRPr lang="en-US" sz="1200">
              <a:solidFill>
                <a:prstClr val="black"/>
              </a:solidFill>
              <a:ea typeface="ＭＳ Ｐゴシック" pitchFamily="31" charset="-128"/>
            </a:endParaRPr>
          </a:p>
        </p:txBody>
      </p:sp>
      <p:sp>
        <p:nvSpPr>
          <p:cNvPr id="64515" name="Rectangle 2"/>
          <p:cNvSpPr>
            <a:spLocks noGrp="1" noRot="1" noChangeAspect="1" noChangeArrowheads="1" noTextEdit="1"/>
          </p:cNvSpPr>
          <p:nvPr>
            <p:ph type="sldImg"/>
          </p:nvPr>
        </p:nvSpPr>
        <p:spPr>
          <a:ln/>
        </p:spPr>
      </p:sp>
      <p:sp>
        <p:nvSpPr>
          <p:cNvPr id="64516" name="Rectangle 3"/>
          <p:cNvSpPr>
            <a:spLocks noGrp="1" noChangeArrowheads="1"/>
          </p:cNvSpPr>
          <p:nvPr>
            <p:ph type="body" idx="1"/>
          </p:nvPr>
        </p:nvSpPr>
        <p:spPr>
          <a:solidFill>
            <a:srgbClr val="FFFFFF"/>
          </a:solidFill>
          <a:ln>
            <a:solidFill>
              <a:srgbClr val="000000"/>
            </a:solidFill>
          </a:ln>
        </p:spPr>
        <p:txBody>
          <a:bodyPr/>
          <a:lstStyle/>
          <a:p>
            <a:pPr>
              <a:spcBef>
                <a:spcPct val="20000"/>
              </a:spcBef>
              <a:buFontTx/>
              <a:buNone/>
            </a:pPr>
            <a:r>
              <a:rPr lang="en-US" sz="1200" dirty="0" smtClean="0">
                <a:ea typeface="ＭＳ Ｐゴシック" pitchFamily="-109" charset="-128"/>
                <a:cs typeface="ＭＳ Ｐゴシック" pitchFamily="-109" charset="-128"/>
              </a:rPr>
              <a:t>GenePattern is our solution</a:t>
            </a:r>
            <a:r>
              <a:rPr lang="en-US" sz="1200" baseline="0" dirty="0" smtClean="0">
                <a:ea typeface="ＭＳ Ｐゴシック" pitchFamily="-109" charset="-128"/>
                <a:cs typeface="ＭＳ Ｐゴシック" pitchFamily="-109" charset="-128"/>
              </a:rPr>
              <a:t> which has these solution features:</a:t>
            </a:r>
            <a:endParaRPr lang="en-US" sz="1200" dirty="0" smtClean="0">
              <a:ea typeface="ＭＳ Ｐゴシック" pitchFamily="-109" charset="-128"/>
              <a:cs typeface="ＭＳ Ｐゴシック" pitchFamily="-109" charset="-128"/>
            </a:endParaRPr>
          </a:p>
          <a:p>
            <a:pPr>
              <a:spcBef>
                <a:spcPct val="20000"/>
              </a:spcBef>
              <a:buFontTx/>
              <a:buNone/>
            </a:pPr>
            <a:endParaRPr lang="en-US" sz="1200" dirty="0" smtClean="0">
              <a:ea typeface="ＭＳ Ｐゴシック" pitchFamily="-109" charset="-128"/>
              <a:cs typeface="ＭＳ Ｐゴシック" pitchFamily="-109" charset="-128"/>
            </a:endParaRPr>
          </a:p>
          <a:p>
            <a:pPr>
              <a:spcBef>
                <a:spcPct val="20000"/>
              </a:spcBef>
              <a:buFontTx/>
              <a:buNone/>
            </a:pPr>
            <a:r>
              <a:rPr lang="en-US" sz="1200" dirty="0" smtClean="0">
                <a:ea typeface="ＭＳ Ｐゴシック" pitchFamily="-109" charset="-128"/>
                <a:cs typeface="ＭＳ Ｐゴシック" pitchFamily="-109" charset="-128"/>
              </a:rPr>
              <a:t>A platform for integrative genomics that supports tool interoperability and reproducible </a:t>
            </a:r>
            <a:r>
              <a:rPr lang="en-US" sz="1200" i="1" dirty="0" smtClean="0">
                <a:ea typeface="ＭＳ Ｐゴシック" pitchFamily="-109" charset="-128"/>
                <a:cs typeface="ＭＳ Ｐゴシック" pitchFamily="-109" charset="-128"/>
              </a:rPr>
              <a:t>in </a:t>
            </a:r>
            <a:r>
              <a:rPr lang="en-US" sz="1200" i="1" dirty="0" err="1" smtClean="0">
                <a:ea typeface="ＭＳ Ｐゴシック" pitchFamily="-109" charset="-128"/>
                <a:cs typeface="ＭＳ Ｐゴシック" pitchFamily="-109" charset="-128"/>
              </a:rPr>
              <a:t>silico</a:t>
            </a:r>
            <a:r>
              <a:rPr lang="en-US" sz="1200" dirty="0" smtClean="0">
                <a:ea typeface="ＭＳ Ｐゴシック" pitchFamily="-109" charset="-128"/>
                <a:cs typeface="ＭＳ Ｐゴシック" pitchFamily="-109" charset="-128"/>
              </a:rPr>
              <a:t> analyses. It does this through:</a:t>
            </a:r>
            <a:endParaRPr lang="en-US" sz="1200" dirty="0" smtClean="0">
              <a:latin typeface="Garamond" pitchFamily="-109" charset="0"/>
              <a:ea typeface="ＭＳ Ｐゴシック" pitchFamily="-109" charset="-128"/>
              <a:cs typeface="ＭＳ Ｐゴシック" pitchFamily="-109" charset="-128"/>
            </a:endParaRPr>
          </a:p>
          <a:p>
            <a:pPr>
              <a:spcBef>
                <a:spcPct val="20000"/>
              </a:spcBef>
              <a:buFontTx/>
              <a:buChar char="•"/>
            </a:pPr>
            <a:r>
              <a:rPr lang="en-US" sz="1200" dirty="0" smtClean="0">
                <a:ea typeface="ＭＳ Ｐゴシック" pitchFamily="-109" charset="-128"/>
                <a:cs typeface="ＭＳ Ｐゴシック" pitchFamily="-109" charset="-128"/>
              </a:rPr>
              <a:t>Comprehensive set of analyses- gene expression,</a:t>
            </a:r>
            <a:r>
              <a:rPr lang="en-US" sz="1200" baseline="0" dirty="0" smtClean="0">
                <a:ea typeface="ＭＳ Ｐゴシック" pitchFamily="-109" charset="-128"/>
                <a:cs typeface="ＭＳ Ｐゴシック" pitchFamily="-109" charset="-128"/>
              </a:rPr>
              <a:t> sequence variation, proteomics, as well as technology platform-specific modules, with visualization tools for each available </a:t>
            </a:r>
            <a:r>
              <a:rPr lang="en-US" sz="1200" baseline="0" dirty="0" err="1" smtClean="0">
                <a:ea typeface="ＭＳ Ｐゴシック" pitchFamily="-109" charset="-128"/>
                <a:cs typeface="ＭＳ Ｐゴシック" pitchFamily="-109" charset="-128"/>
              </a:rPr>
              <a:t>datatype</a:t>
            </a:r>
            <a:endParaRPr lang="en-US" sz="1200" dirty="0" smtClean="0">
              <a:ea typeface="ＭＳ Ｐゴシック" pitchFamily="-109" charset="-128"/>
              <a:cs typeface="ＭＳ Ｐゴシック" pitchFamily="-109" charset="-128"/>
            </a:endParaRPr>
          </a:p>
          <a:p>
            <a:pPr>
              <a:spcBef>
                <a:spcPct val="20000"/>
              </a:spcBef>
              <a:buFontTx/>
              <a:buChar char="•"/>
            </a:pPr>
            <a:r>
              <a:rPr lang="en-US" sz="1200" dirty="0" smtClean="0">
                <a:ea typeface="ＭＳ Ｐゴシック" pitchFamily="-109" charset="-128"/>
                <a:cs typeface="ＭＳ Ｐゴシック" pitchFamily="-109" charset="-128"/>
              </a:rPr>
              <a:t> Ability to add new tools without programming</a:t>
            </a:r>
            <a:r>
              <a:rPr lang="en-US" sz="1200" baseline="0" dirty="0" smtClean="0">
                <a:ea typeface="ＭＳ Ｐゴシック" pitchFamily="-109" charset="-128"/>
                <a:cs typeface="ＭＳ Ｐゴシック" pitchFamily="-109" charset="-128"/>
              </a:rPr>
              <a:t> – users can add tools to their own GenePattern installations to create their own specialized GenePattern servers</a:t>
            </a:r>
          </a:p>
          <a:p>
            <a:pPr>
              <a:spcBef>
                <a:spcPct val="20000"/>
              </a:spcBef>
              <a:buFontTx/>
              <a:buChar char="•"/>
            </a:pPr>
            <a:r>
              <a:rPr lang="en-US" sz="1200" dirty="0" smtClean="0">
                <a:ea typeface="ＭＳ Ｐゴシック" pitchFamily="-109" charset="-128"/>
                <a:cs typeface="ＭＳ Ｐゴシック" pitchFamily="-109" charset="-128"/>
              </a:rPr>
              <a:t>A pipeline environment that record</a:t>
            </a:r>
            <a:r>
              <a:rPr lang="en-US" sz="1200" baseline="0" dirty="0" smtClean="0">
                <a:ea typeface="ＭＳ Ｐゴシック" pitchFamily="-109" charset="-128"/>
                <a:cs typeface="ＭＳ Ｐゴシック" pitchFamily="-109" charset="-128"/>
              </a:rPr>
              <a:t>s the analysis steps taken and can </a:t>
            </a:r>
            <a:r>
              <a:rPr lang="en-US" sz="1200" dirty="0" smtClean="0">
                <a:ea typeface="ＭＳ Ｐゴシック" pitchFamily="-109" charset="-128"/>
                <a:cs typeface="ＭＳ Ｐゴシック" pitchFamily="-109" charset="-128"/>
              </a:rPr>
              <a:t>chain them into pipelines</a:t>
            </a:r>
            <a:r>
              <a:rPr lang="en-US" sz="1200" baseline="0" dirty="0" smtClean="0">
                <a:ea typeface="ＭＳ Ｐゴシック" pitchFamily="-109" charset="-128"/>
                <a:cs typeface="ＭＳ Ｐゴシック" pitchFamily="-109" charset="-128"/>
              </a:rPr>
              <a:t> that can be shared, reproduced, and published</a:t>
            </a:r>
            <a:endParaRPr lang="en-US" sz="1200" dirty="0" smtClean="0">
              <a:ea typeface="ＭＳ Ｐゴシック" pitchFamily="-109" charset="-128"/>
              <a:cs typeface="ＭＳ Ｐゴシック" pitchFamily="-109" charset="-128"/>
            </a:endParaRPr>
          </a:p>
          <a:p>
            <a:pPr>
              <a:spcBef>
                <a:spcPct val="20000"/>
              </a:spcBef>
              <a:buFontTx/>
              <a:buChar char="•"/>
            </a:pPr>
            <a:r>
              <a:rPr lang="en-US" sz="1200" dirty="0" smtClean="0">
                <a:ea typeface="ＭＳ Ｐゴシック" pitchFamily="-109" charset="-128"/>
                <a:cs typeface="ＭＳ Ｐゴシック" pitchFamily="-109" charset="-128"/>
              </a:rPr>
              <a:t> Interface accessible to all levels of user</a:t>
            </a:r>
          </a:p>
          <a:p>
            <a:pPr>
              <a:spcBef>
                <a:spcPct val="20000"/>
              </a:spcBef>
              <a:buFontTx/>
              <a:buChar char="•"/>
            </a:pPr>
            <a:r>
              <a:rPr lang="en-US" sz="1200" dirty="0" smtClean="0">
                <a:ea typeface="ＭＳ Ｐゴシック" pitchFamily="-109" charset="-128"/>
                <a:cs typeface="ＭＳ Ｐゴシック" pitchFamily="-109" charset="-128"/>
              </a:rPr>
              <a:t>Released GP</a:t>
            </a:r>
            <a:r>
              <a:rPr lang="en-US" sz="1200" baseline="0" dirty="0" smtClean="0">
                <a:ea typeface="ＭＳ Ｐゴシック" pitchFamily="-109" charset="-128"/>
                <a:cs typeface="ＭＳ Ｐゴシック" pitchFamily="-109" charset="-128"/>
              </a:rPr>
              <a:t> Notebook environment last year</a:t>
            </a:r>
            <a:endParaRPr lang="en-US" sz="1200" dirty="0" smtClean="0">
              <a:ea typeface="ＭＳ Ｐゴシック" pitchFamily="-109" charset="-128"/>
              <a:cs typeface="ＭＳ Ｐゴシック" pitchFamily="-109" charset="-128"/>
            </a:endParaRPr>
          </a:p>
          <a:p>
            <a:pPr>
              <a:spcBef>
                <a:spcPct val="20000"/>
              </a:spcBef>
              <a:buFontTx/>
              <a:buNone/>
            </a:pPr>
            <a:endParaRPr lang="en-US" sz="1200" baseline="0" dirty="0" smtClean="0">
              <a:ea typeface="ＭＳ Ｐゴシック" pitchFamily="-109" charset="-128"/>
              <a:cs typeface="ＭＳ Ｐゴシック" pitchFamily="-109" charset="-128"/>
            </a:endParaRPr>
          </a:p>
          <a:p>
            <a:pPr>
              <a:spcBef>
                <a:spcPct val="20000"/>
              </a:spcBef>
              <a:buFontTx/>
              <a:buNone/>
            </a:pPr>
            <a:r>
              <a:rPr lang="en-US" sz="1200" baseline="0" dirty="0" smtClean="0">
                <a:ea typeface="ＭＳ Ｐゴシック" pitchFamily="-109" charset="-128"/>
                <a:cs typeface="ＭＳ Ｐゴシック" pitchFamily="-109" charset="-128"/>
              </a:rPr>
              <a:t>What kind of community has evolved from this ecosystem?</a:t>
            </a:r>
          </a:p>
          <a:p>
            <a:pPr>
              <a:spcBef>
                <a:spcPct val="20000"/>
              </a:spcBef>
              <a:buFontTx/>
              <a:buChar char="•"/>
            </a:pPr>
            <a:endParaRPr lang="en-US" sz="1200" dirty="0" smtClean="0">
              <a:latin typeface="Garamond" pitchFamily="-109" charset="0"/>
              <a:ea typeface="ＭＳ Ｐゴシック" pitchFamily="-109" charset="-128"/>
              <a:cs typeface="ＭＳ Ｐゴシック" pitchFamily="-109" charset="-128"/>
            </a:endParaRPr>
          </a:p>
          <a:p>
            <a:endParaRPr lang="en-US" sz="1200" dirty="0" smtClean="0">
              <a:ea typeface="ＭＳ Ｐゴシック" pitchFamily="-109" charset="-128"/>
              <a:cs typeface="ＭＳ Ｐゴシック" pitchFamily="-109" charset="-128"/>
            </a:endParaRPr>
          </a:p>
          <a:p>
            <a:endParaRPr lang="en-US" sz="1200" dirty="0"/>
          </a:p>
        </p:txBody>
      </p:sp>
    </p:spTree>
    <p:extLst>
      <p:ext uri="{BB962C8B-B14F-4D97-AF65-F5344CB8AC3E}">
        <p14:creationId xmlns:p14="http://schemas.microsoft.com/office/powerpoint/2010/main" val="296800371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marL="0" marR="0" lvl="0" indent="0" algn="r" defTabSz="457200" rtl="0" eaLnBrk="1" fontAlgn="auto" latinLnBrk="0" hangingPunct="1">
              <a:lnSpc>
                <a:spcPct val="100000"/>
              </a:lnSpc>
              <a:spcBef>
                <a:spcPts val="0"/>
              </a:spcBef>
              <a:spcAft>
                <a:spcPts val="0"/>
              </a:spcAft>
              <a:buClrTx/>
              <a:buSzTx/>
              <a:buFontTx/>
              <a:buNone/>
              <a:tabLst/>
              <a:defRPr/>
            </a:pPr>
            <a:fld id="{2707E085-453B-405D-AEC1-3AE274CEEE37}" type="slidenum">
              <a:rPr kumimoji="0" lang="en-US" sz="1200" b="0" i="0" u="none" strike="noStrike" kern="1200" cap="none" spc="0" normalizeH="0" baseline="0" noProof="0">
                <a:ln>
                  <a:noFill/>
                </a:ln>
                <a:solidFill>
                  <a:prstClr val="black"/>
                </a:solidFill>
                <a:effectLst/>
                <a:uLnTx/>
                <a:uFillTx/>
                <a:latin typeface="Calibri"/>
                <a:ea typeface="ＭＳ Ｐゴシック" pitchFamily="31" charset="-128"/>
                <a:cs typeface="+mn-cs"/>
              </a:rPr>
              <a:pPr marL="0" marR="0" lvl="0" indent="0" algn="r" defTabSz="4572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a:ea typeface="ＭＳ Ｐゴシック" pitchFamily="31" charset="-128"/>
              <a:cs typeface="+mn-cs"/>
            </a:endParaRPr>
          </a:p>
        </p:txBody>
      </p:sp>
      <p:sp>
        <p:nvSpPr>
          <p:cNvPr id="64515" name="Rectangle 2"/>
          <p:cNvSpPr>
            <a:spLocks noGrp="1" noRot="1" noChangeAspect="1" noChangeArrowheads="1" noTextEdit="1"/>
          </p:cNvSpPr>
          <p:nvPr>
            <p:ph type="sldImg"/>
          </p:nvPr>
        </p:nvSpPr>
        <p:spPr>
          <a:ln/>
        </p:spPr>
      </p:sp>
      <p:sp>
        <p:nvSpPr>
          <p:cNvPr id="64516" name="Rectangle 3"/>
          <p:cNvSpPr>
            <a:spLocks noGrp="1" noChangeArrowheads="1"/>
          </p:cNvSpPr>
          <p:nvPr>
            <p:ph type="body" idx="1"/>
          </p:nvPr>
        </p:nvSpPr>
        <p:spPr>
          <a:solidFill>
            <a:srgbClr val="FFFFFF"/>
          </a:solidFill>
          <a:ln>
            <a:solidFill>
              <a:srgbClr val="000000"/>
            </a:solidFill>
          </a:ln>
        </p:spPr>
        <p:txBody>
          <a:bodyPr/>
          <a:lstStyle/>
          <a:p>
            <a:pPr>
              <a:spcBef>
                <a:spcPct val="20000"/>
              </a:spcBef>
              <a:buFontTx/>
              <a:buNone/>
            </a:pPr>
            <a:r>
              <a:rPr lang="en-US" sz="1200" baseline="0" dirty="0" smtClean="0">
                <a:ea typeface="ＭＳ Ｐゴシック" pitchFamily="-109" charset="-128"/>
                <a:cs typeface="ＭＳ Ｐゴシック" pitchFamily="-109" charset="-128"/>
              </a:rPr>
              <a:t>In simpler terms:</a:t>
            </a:r>
          </a:p>
          <a:p>
            <a:pPr>
              <a:spcBef>
                <a:spcPct val="20000"/>
              </a:spcBef>
              <a:buFontTx/>
              <a:buNone/>
            </a:pPr>
            <a:r>
              <a:rPr lang="en-US" sz="1200" baseline="0" dirty="0" smtClean="0">
                <a:ea typeface="ＭＳ Ｐゴシック" pitchFamily="-109" charset="-128"/>
                <a:cs typeface="ＭＳ Ｐゴシック" pitchFamily="-109" charset="-128"/>
              </a:rPr>
              <a:t>The Module repository is a tool library</a:t>
            </a:r>
          </a:p>
          <a:p>
            <a:pPr>
              <a:spcBef>
                <a:spcPct val="20000"/>
              </a:spcBef>
              <a:buFontTx/>
              <a:buNone/>
            </a:pPr>
            <a:r>
              <a:rPr lang="en-US" sz="1200" baseline="0" dirty="0" smtClean="0">
                <a:ea typeface="ＭＳ Ｐゴシック" pitchFamily="-109" charset="-128"/>
                <a:cs typeface="ＭＳ Ｐゴシック" pitchFamily="-109" charset="-128"/>
              </a:rPr>
              <a:t>The Pipelines are workflows made up of tools</a:t>
            </a:r>
          </a:p>
          <a:p>
            <a:pPr>
              <a:spcBef>
                <a:spcPct val="20000"/>
              </a:spcBef>
              <a:buFontTx/>
              <a:buNone/>
            </a:pPr>
            <a:r>
              <a:rPr lang="en-US" sz="1200" baseline="0" dirty="0" smtClean="0">
                <a:ea typeface="ＭＳ Ｐゴシック" pitchFamily="-109" charset="-128"/>
                <a:cs typeface="ＭＳ Ｐゴシック" pitchFamily="-109" charset="-128"/>
              </a:rPr>
              <a:t>The Module integrator is a way to create your own tool</a:t>
            </a:r>
          </a:p>
          <a:p>
            <a:pPr>
              <a:spcBef>
                <a:spcPct val="20000"/>
              </a:spcBef>
              <a:buFontTx/>
              <a:buNone/>
            </a:pPr>
            <a:r>
              <a:rPr lang="en-US" sz="1200" baseline="0" dirty="0" smtClean="0">
                <a:ea typeface="ＭＳ Ｐゴシック" pitchFamily="-109" charset="-128"/>
                <a:cs typeface="ＭＳ Ｐゴシック" pitchFamily="-109" charset="-128"/>
              </a:rPr>
              <a:t>Clients are Access points for using the tools provided by GenePattern</a:t>
            </a:r>
          </a:p>
          <a:p>
            <a:pPr>
              <a:spcBef>
                <a:spcPct val="20000"/>
              </a:spcBef>
              <a:buFontTx/>
              <a:buChar char="•"/>
            </a:pPr>
            <a:endParaRPr lang="en-US" sz="1200" dirty="0" smtClean="0">
              <a:latin typeface="Garamond" pitchFamily="-109" charset="0"/>
              <a:ea typeface="ＭＳ Ｐゴシック" pitchFamily="-109" charset="-128"/>
              <a:cs typeface="ＭＳ Ｐゴシック" pitchFamily="-109" charset="-128"/>
            </a:endParaRPr>
          </a:p>
          <a:p>
            <a:endParaRPr lang="en-US" sz="1200" dirty="0" smtClean="0">
              <a:ea typeface="ＭＳ Ｐゴシック" pitchFamily="-109" charset="-128"/>
              <a:cs typeface="ＭＳ Ｐゴシック" pitchFamily="-109" charset="-128"/>
            </a:endParaRPr>
          </a:p>
          <a:p>
            <a:endParaRPr lang="en-US" sz="1200" dirty="0"/>
          </a:p>
        </p:txBody>
      </p:sp>
    </p:spTree>
    <p:extLst>
      <p:ext uri="{BB962C8B-B14F-4D97-AF65-F5344CB8AC3E}">
        <p14:creationId xmlns:p14="http://schemas.microsoft.com/office/powerpoint/2010/main" val="53693248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sldNum" sz="quarter" idx="5"/>
          </p:nvPr>
        </p:nvSpPr>
        <p:spPr bwMode="auto">
          <a:noFill/>
          <a:ln>
            <a:miter lim="800000"/>
            <a:headEnd/>
            <a:tailEnd/>
          </a:ln>
        </p:spPr>
        <p:txBody>
          <a:bodyPr/>
          <a:lstStyle/>
          <a:p>
            <a:fld id="{1DE1451D-F80E-A043-B1CF-B30E3BF69163}" type="slidenum">
              <a:rPr lang="en-US">
                <a:latin typeface="Calibri" pitchFamily="-109" charset="0"/>
                <a:ea typeface="ＭＳ Ｐゴシック" pitchFamily="-109" charset="-128"/>
                <a:cs typeface="ＭＳ Ｐゴシック" pitchFamily="-109" charset="-128"/>
              </a:rPr>
              <a:pPr/>
              <a:t>29</a:t>
            </a:fld>
            <a:endParaRPr lang="en-US">
              <a:latin typeface="Calibri" pitchFamily="-109" charset="0"/>
              <a:ea typeface="ＭＳ Ｐゴシック" pitchFamily="-109" charset="-128"/>
              <a:cs typeface="ＭＳ Ｐゴシック" pitchFamily="-109" charset="-128"/>
            </a:endParaRPr>
          </a:p>
        </p:txBody>
      </p:sp>
      <p:sp>
        <p:nvSpPr>
          <p:cNvPr id="3891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38916" name="Rectangle 3"/>
          <p:cNvSpPr>
            <a:spLocks noGrp="1" noChangeArrowheads="1"/>
          </p:cNvSpPr>
          <p:nvPr>
            <p:ph type="body" idx="1"/>
          </p:nvPr>
        </p:nvSpPr>
        <p:spPr bwMode="auto">
          <a:noFill/>
        </p:spPr>
        <p:txBody>
          <a:bodyPr/>
          <a:lstStyle/>
          <a:p>
            <a:pPr eaLnBrk="1" hangingPunct="1">
              <a:spcBef>
                <a:spcPct val="0"/>
              </a:spcBef>
            </a:pPr>
            <a:r>
              <a:rPr lang="en-US" sz="1800" dirty="0">
                <a:latin typeface="Arial" pitchFamily="-109" charset="0"/>
                <a:ea typeface="ＭＳ Ｐゴシック" pitchFamily="-109" charset="-128"/>
                <a:cs typeface="ＭＳ Ｐゴシック" pitchFamily="-109" charset="-128"/>
              </a:rPr>
              <a:t>Another important object </a:t>
            </a:r>
            <a:r>
              <a:rPr lang="en-US" sz="1800" dirty="0" smtClean="0">
                <a:latin typeface="Arial" pitchFamily="-109" charset="0"/>
                <a:ea typeface="ＭＳ Ｐゴシック" pitchFamily="-109" charset="-128"/>
                <a:cs typeface="ＭＳ Ｐゴシック" pitchFamily="-109" charset="-128"/>
              </a:rPr>
              <a:t>in</a:t>
            </a:r>
            <a:r>
              <a:rPr lang="en-US" sz="1800" baseline="0" dirty="0" smtClean="0">
                <a:latin typeface="Arial" pitchFamily="-109" charset="0"/>
                <a:ea typeface="ＭＳ Ｐゴシック" pitchFamily="-109" charset="-128"/>
                <a:cs typeface="ＭＳ Ｐゴシック" pitchFamily="-109" charset="-128"/>
              </a:rPr>
              <a:t> GenePattern</a:t>
            </a:r>
            <a:r>
              <a:rPr lang="en-US" sz="1800" dirty="0" smtClean="0">
                <a:latin typeface="Arial" pitchFamily="-109" charset="0"/>
                <a:ea typeface="ＭＳ Ｐゴシック" pitchFamily="-109" charset="-128"/>
                <a:cs typeface="ＭＳ Ｐゴシック" pitchFamily="-109" charset="-128"/>
              </a:rPr>
              <a:t> </a:t>
            </a:r>
            <a:r>
              <a:rPr lang="en-US" sz="1800" dirty="0">
                <a:latin typeface="Arial" pitchFamily="-109" charset="0"/>
                <a:ea typeface="ＭＳ Ｐゴシック" pitchFamily="-109" charset="-128"/>
                <a:cs typeface="ＭＳ Ｐゴシック" pitchFamily="-109" charset="-128"/>
              </a:rPr>
              <a:t>the pipeline.</a:t>
            </a:r>
            <a:r>
              <a:rPr lang="en-US" sz="1800" baseline="0" dirty="0">
                <a:latin typeface="Arial" pitchFamily="-109" charset="0"/>
                <a:ea typeface="ＭＳ Ｐゴシック" pitchFamily="-109" charset="-128"/>
                <a:cs typeface="ＭＳ Ｐゴシック" pitchFamily="-109" charset="-128"/>
              </a:rPr>
              <a:t> To explain why we need pipelines, let’s say you want to do the following analysis… (demonstrate)</a:t>
            </a:r>
          </a:p>
          <a:p>
            <a:pPr eaLnBrk="1" hangingPunct="1">
              <a:spcBef>
                <a:spcPct val="0"/>
              </a:spcBef>
            </a:pPr>
            <a:r>
              <a:rPr lang="en-US" sz="1800" baseline="0" dirty="0">
                <a:latin typeface="Arial" pitchFamily="-109" charset="0"/>
                <a:ea typeface="ＭＳ Ｐゴシック" pitchFamily="-109" charset="-128"/>
                <a:cs typeface="ＭＳ Ｐゴシック" pitchFamily="-109" charset="-128"/>
              </a:rPr>
              <a:t>This analysis could serve as the template for other kinds of analyses if you could encapsulate the connections between the modules and make some of the inputs and datasets variable.</a:t>
            </a:r>
            <a:endParaRPr lang="en-US" sz="1800" dirty="0">
              <a:latin typeface="Arial" pitchFamily="-109" charset="0"/>
              <a:ea typeface="ＭＳ Ｐゴシック" pitchFamily="-109" charset="-128"/>
              <a:cs typeface="ＭＳ Ｐゴシック" pitchFamily="-109" charset="-128"/>
            </a:endParaRPr>
          </a:p>
        </p:txBody>
      </p:sp>
    </p:spTree>
    <p:extLst>
      <p:ext uri="{BB962C8B-B14F-4D97-AF65-F5344CB8AC3E}">
        <p14:creationId xmlns:p14="http://schemas.microsoft.com/office/powerpoint/2010/main" val="80237321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Rot="1" noChangeAspect="1"/>
          </p:cNvSpPr>
          <p:nvPr>
            <p:ph type="sldImg"/>
          </p:nvPr>
        </p:nvSpPr>
        <p:spPr bwMode="auto">
          <a:noFill/>
          <a:ln>
            <a:solidFill>
              <a:srgbClr val="000000"/>
            </a:solidFill>
            <a:miter lim="800000"/>
            <a:headEnd/>
            <a:tailEnd/>
          </a:ln>
        </p:spPr>
      </p:sp>
      <p:sp>
        <p:nvSpPr>
          <p:cNvPr id="40963" name="Rectangle 3"/>
          <p:cNvSpPr>
            <a:spLocks noGrp="1"/>
          </p:cNvSpPr>
          <p:nvPr>
            <p:ph type="body" idx="1"/>
          </p:nvPr>
        </p:nvSpPr>
        <p:spPr bwMode="auto">
          <a:noFill/>
        </p:spPr>
        <p:txBody>
          <a:bodyPr/>
          <a:lstStyle/>
          <a:p>
            <a:r>
              <a:rPr lang="en-US" dirty="0">
                <a:ea typeface="ＭＳ Ｐゴシック" pitchFamily="-109" charset="-128"/>
                <a:cs typeface="ＭＳ Ｐゴシック" pitchFamily="-109" charset="-128"/>
              </a:rPr>
              <a:t>In</a:t>
            </a:r>
            <a:r>
              <a:rPr lang="en-US" baseline="0" dirty="0">
                <a:ea typeface="ＭＳ Ｐゴシック" pitchFamily="-109" charset="-128"/>
                <a:cs typeface="ＭＳ Ｐゴシック" pitchFamily="-109" charset="-128"/>
              </a:rPr>
              <a:t> </a:t>
            </a:r>
            <a:r>
              <a:rPr lang="en-US" baseline="0" dirty="0" err="1">
                <a:ea typeface="ＭＳ Ｐゴシック" pitchFamily="-109" charset="-128"/>
                <a:cs typeface="ＭＳ Ｐゴシック" pitchFamily="-109" charset="-128"/>
              </a:rPr>
              <a:t>GenePattern</a:t>
            </a:r>
            <a:r>
              <a:rPr lang="en-US" baseline="0" dirty="0">
                <a:ea typeface="ＭＳ Ｐゴシック" pitchFamily="-109" charset="-128"/>
                <a:cs typeface="ＭＳ Ｐゴシック" pitchFamily="-109" charset="-128"/>
              </a:rPr>
              <a:t>, you run a pipeline just like you run a single module.</a:t>
            </a:r>
            <a:endParaRPr lang="en-US" dirty="0">
              <a:ea typeface="ＭＳ Ｐゴシック" pitchFamily="-109" charset="-128"/>
              <a:cs typeface="ＭＳ Ｐゴシック" pitchFamily="-109" charset="-128"/>
            </a:endParaRPr>
          </a:p>
        </p:txBody>
      </p:sp>
    </p:spTree>
    <p:extLst>
      <p:ext uri="{BB962C8B-B14F-4D97-AF65-F5344CB8AC3E}">
        <p14:creationId xmlns:p14="http://schemas.microsoft.com/office/powerpoint/2010/main" val="149133155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9650" name="Rectangle 7"/>
          <p:cNvSpPr>
            <a:spLocks noGrp="1" noChangeArrowheads="1"/>
          </p:cNvSpPr>
          <p:nvPr>
            <p:ph type="sldNum" sz="quarter" idx="5"/>
          </p:nvPr>
        </p:nvSpPr>
        <p:spPr bwMode="auto">
          <a:noFill/>
          <a:ln>
            <a:miter lim="800000"/>
            <a:headEnd/>
            <a:tailEnd/>
          </a:ln>
        </p:spPr>
        <p:txBody>
          <a:bodyPr/>
          <a:lstStyle/>
          <a:p>
            <a:fld id="{4AE1DB3F-2184-3D4E-A5AA-9B980B51A291}" type="slidenum">
              <a:rPr lang="en-US">
                <a:solidFill>
                  <a:prstClr val="black"/>
                </a:solidFill>
              </a:rPr>
              <a:pPr/>
              <a:t>31</a:t>
            </a:fld>
            <a:endParaRPr lang="en-US">
              <a:solidFill>
                <a:prstClr val="black"/>
              </a:solidFill>
            </a:endParaRPr>
          </a:p>
        </p:txBody>
      </p:sp>
      <p:sp>
        <p:nvSpPr>
          <p:cNvPr id="539651" name="Rectangle 2"/>
          <p:cNvSpPr>
            <a:spLocks noGrp="1" noRot="1" noChangeAspect="1" noChangeArrowheads="1" noTextEdit="1"/>
          </p:cNvSpPr>
          <p:nvPr>
            <p:ph type="sldImg"/>
          </p:nvPr>
        </p:nvSpPr>
        <p:spPr bwMode="auto">
          <a:solidFill>
            <a:srgbClr val="FFFFFF"/>
          </a:solidFill>
          <a:ln>
            <a:solidFill>
              <a:srgbClr val="000000"/>
            </a:solidFill>
            <a:miter lim="800000"/>
            <a:headEnd/>
            <a:tailEnd/>
          </a:ln>
        </p:spPr>
      </p:sp>
      <p:sp>
        <p:nvSpPr>
          <p:cNvPr id="539652" name="Rectangle 3"/>
          <p:cNvSpPr>
            <a:spLocks noGrp="1" noChangeArrowheads="1"/>
          </p:cNvSpPr>
          <p:nvPr>
            <p:ph type="body" idx="1"/>
          </p:nvPr>
        </p:nvSpPr>
        <p:spPr bwMode="auto">
          <a:solidFill>
            <a:srgbClr val="FFFFFF"/>
          </a:solidFill>
          <a:ln>
            <a:solidFill>
              <a:srgbClr val="000000"/>
            </a:solidFill>
            <a:miter lim="800000"/>
            <a:headEnd/>
            <a:tailEnd/>
          </a:ln>
        </p:spPr>
        <p:txBody>
          <a:bodyPr lIns="89703" tIns="44851" rIns="89703" bIns="44851"/>
          <a:lstStyle/>
          <a:p>
            <a:pPr>
              <a:spcBef>
                <a:spcPct val="0"/>
              </a:spcBef>
              <a:buFontTx/>
              <a:buChar char="•"/>
            </a:pPr>
            <a:r>
              <a:rPr lang="en-US" dirty="0" smtClean="0">
                <a:ea typeface="ＭＳ Ｐゴシック" charset="-128"/>
                <a:cs typeface="ＭＳ Ｐゴシック" charset="-128"/>
              </a:rPr>
              <a:t>GenePattern</a:t>
            </a:r>
            <a:r>
              <a:rPr lang="en-US" baseline="0" dirty="0" smtClean="0">
                <a:ea typeface="ＭＳ Ｐゴシック" charset="-128"/>
                <a:cs typeface="ＭＳ Ｐゴシック" charset="-128"/>
              </a:rPr>
              <a:t> was first released in 2004, and has been updated continually since then</a:t>
            </a:r>
          </a:p>
          <a:p>
            <a:pPr>
              <a:spcBef>
                <a:spcPct val="0"/>
              </a:spcBef>
              <a:buFontTx/>
              <a:buChar char="•"/>
            </a:pPr>
            <a:r>
              <a:rPr lang="en-US" baseline="0" dirty="0" smtClean="0">
                <a:ea typeface="ＭＳ Ｐゴシック" charset="-128"/>
                <a:cs typeface="ＭＳ Ｐゴシック" charset="-128"/>
              </a:rPr>
              <a:t>There are 50,000 users, who use our hosted server and who have downloaded the software to use at their own organizations.</a:t>
            </a:r>
          </a:p>
          <a:p>
            <a:pPr>
              <a:spcBef>
                <a:spcPct val="0"/>
              </a:spcBef>
              <a:buFontTx/>
              <a:buChar char="•"/>
            </a:pPr>
            <a:r>
              <a:rPr lang="en-US" baseline="0" dirty="0" smtClean="0">
                <a:ea typeface="ＭＳ Ｐゴシック" charset="-128"/>
                <a:cs typeface="ＭＳ Ｐゴシック" charset="-128"/>
              </a:rPr>
              <a:t>Our new Amazon hosted server runs around 2500 analyses per week – these run from simple variation filters to intensive RNA-</a:t>
            </a:r>
            <a:r>
              <a:rPr lang="en-US" baseline="0" dirty="0" err="1" smtClean="0">
                <a:ea typeface="ＭＳ Ｐゴシック" charset="-128"/>
                <a:cs typeface="ＭＳ Ｐゴシック" charset="-128"/>
              </a:rPr>
              <a:t>seq</a:t>
            </a:r>
            <a:r>
              <a:rPr lang="en-US" baseline="0" dirty="0" smtClean="0">
                <a:ea typeface="ＭＳ Ｐゴシック" charset="-128"/>
                <a:cs typeface="ＭＳ Ｐゴシック" charset="-128"/>
              </a:rPr>
              <a:t> analyses</a:t>
            </a:r>
          </a:p>
          <a:p>
            <a:pPr>
              <a:spcBef>
                <a:spcPct val="0"/>
              </a:spcBef>
              <a:buFontTx/>
              <a:buChar char="•"/>
            </a:pPr>
            <a:r>
              <a:rPr lang="en-US" baseline="0" dirty="0" smtClean="0">
                <a:ea typeface="ＭＳ Ｐゴシック" charset="-128"/>
                <a:cs typeface="ＭＳ Ｐゴシック" charset="-128"/>
              </a:rPr>
              <a:t>Our community resource, </a:t>
            </a:r>
            <a:r>
              <a:rPr lang="en-US" baseline="0" dirty="0" err="1" smtClean="0">
                <a:ea typeface="ＭＳ Ｐゴシック" charset="-128"/>
                <a:cs typeface="ＭＳ Ｐゴシック" charset="-128"/>
              </a:rPr>
              <a:t>GParc</a:t>
            </a:r>
            <a:r>
              <a:rPr lang="en-US" baseline="0" dirty="0" smtClean="0">
                <a:ea typeface="ＭＳ Ｐゴシック" charset="-128"/>
                <a:cs typeface="ＭＳ Ｐゴシック" charset="-128"/>
              </a:rPr>
              <a:t>, with about 100 methods, has had contributions that have widened the scope of available analyses</a:t>
            </a:r>
            <a:endParaRPr lang="en-US" dirty="0" smtClean="0">
              <a:ea typeface="ＭＳ Ｐゴシック" charset="-128"/>
              <a:cs typeface="ＭＳ Ｐゴシック" charset="-128"/>
            </a:endParaRPr>
          </a:p>
        </p:txBody>
      </p:sp>
    </p:spTree>
    <p:extLst>
      <p:ext uri="{BB962C8B-B14F-4D97-AF65-F5344CB8AC3E}">
        <p14:creationId xmlns:p14="http://schemas.microsoft.com/office/powerpoint/2010/main" val="181756458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GenePattern is available on several public servers, providing accessibility with only a Web browser as a requirement.</a:t>
            </a:r>
          </a:p>
          <a:p>
            <a:r>
              <a:rPr lang="en-US" dirty="0" smtClean="0"/>
              <a:t>Can</a:t>
            </a:r>
            <a:r>
              <a:rPr lang="en-US" baseline="0" dirty="0" smtClean="0"/>
              <a:t> also download</a:t>
            </a:r>
            <a:endParaRPr lang="en-US" dirty="0" smtClean="0"/>
          </a:p>
        </p:txBody>
      </p:sp>
      <p:sp>
        <p:nvSpPr>
          <p:cNvPr id="4" name="Slide Number Placeholder 3"/>
          <p:cNvSpPr>
            <a:spLocks noGrp="1"/>
          </p:cNvSpPr>
          <p:nvPr>
            <p:ph type="sldNum" sz="quarter" idx="10"/>
          </p:nvPr>
        </p:nvSpPr>
        <p:spPr/>
        <p:txBody>
          <a:bodyPr/>
          <a:lstStyle/>
          <a:p>
            <a:fld id="{05E06863-E915-E842-99C6-5B855FBF49E7}" type="slidenum">
              <a:rPr lang="en-US" smtClean="0"/>
              <a:t>32</a:t>
            </a:fld>
            <a:endParaRPr lang="en-US"/>
          </a:p>
        </p:txBody>
      </p:sp>
    </p:spTree>
    <p:extLst>
      <p:ext uri="{BB962C8B-B14F-4D97-AF65-F5344CB8AC3E}">
        <p14:creationId xmlns:p14="http://schemas.microsoft.com/office/powerpoint/2010/main" val="13146296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a script to align sequence to a genome and</a:t>
            </a:r>
            <a:r>
              <a:rPr lang="en-US" baseline="0" dirty="0" smtClean="0"/>
              <a:t> then sort the resulting alignments by genomic coordinates</a:t>
            </a:r>
            <a:endParaRPr lang="en-US" dirty="0"/>
          </a:p>
        </p:txBody>
      </p:sp>
      <p:sp>
        <p:nvSpPr>
          <p:cNvPr id="4" name="Slide Number Placeholder 3"/>
          <p:cNvSpPr>
            <a:spLocks noGrp="1"/>
          </p:cNvSpPr>
          <p:nvPr>
            <p:ph type="sldNum" sz="quarter" idx="10"/>
          </p:nvPr>
        </p:nvSpPr>
        <p:spPr/>
        <p:txBody>
          <a:bodyPr/>
          <a:lstStyle/>
          <a:p>
            <a:fld id="{96EF85A4-4FF2-0B40-A029-61F2474169EC}" type="slidenum">
              <a:rPr lang="en-US" smtClean="0"/>
              <a:pPr/>
              <a:t>6</a:t>
            </a:fld>
            <a:endParaRPr lang="en-US"/>
          </a:p>
        </p:txBody>
      </p:sp>
    </p:spTree>
    <p:extLst>
      <p:ext uri="{BB962C8B-B14F-4D97-AF65-F5344CB8AC3E}">
        <p14:creationId xmlns:p14="http://schemas.microsoft.com/office/powerpoint/2010/main" val="17249707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smtClean="0"/>
              <a:t>Conceptual – not specific to GenePattern.</a:t>
            </a:r>
          </a:p>
          <a:p>
            <a:endParaRPr lang="en-US" dirty="0"/>
          </a:p>
        </p:txBody>
      </p:sp>
      <p:sp>
        <p:nvSpPr>
          <p:cNvPr id="4" name="Slide Number Placeholder 3"/>
          <p:cNvSpPr>
            <a:spLocks noGrp="1"/>
          </p:cNvSpPr>
          <p:nvPr>
            <p:ph type="sldNum" sz="quarter" idx="10"/>
          </p:nvPr>
        </p:nvSpPr>
        <p:spPr/>
        <p:txBody>
          <a:bodyPr/>
          <a:lstStyle/>
          <a:p>
            <a:fld id="{96EF85A4-4FF2-0B40-A029-61F2474169EC}" type="slidenum">
              <a:rPr lang="en-US" smtClean="0"/>
              <a:pPr/>
              <a:t>7</a:t>
            </a:fld>
            <a:endParaRPr lang="en-US"/>
          </a:p>
        </p:txBody>
      </p:sp>
    </p:spTree>
    <p:extLst>
      <p:ext uri="{BB962C8B-B14F-4D97-AF65-F5344CB8AC3E}">
        <p14:creationId xmlns:p14="http://schemas.microsoft.com/office/powerpoint/2010/main" val="42915343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bwMode="auto">
          <a:noFill/>
          <a:ln>
            <a:miter lim="800000"/>
            <a:headEnd/>
            <a:tailEnd/>
          </a:ln>
        </p:spPr>
        <p:txBody>
          <a:bodyPr/>
          <a:lstStyle/>
          <a:p>
            <a:fld id="{59FBDD14-4E80-364A-8EAC-8B1DB45DD660}" type="slidenum">
              <a:rPr lang="en-US">
                <a:latin typeface="Calibri" pitchFamily="-109" charset="0"/>
                <a:ea typeface="ＭＳ Ｐゴシック" pitchFamily="-109" charset="-128"/>
                <a:cs typeface="ＭＳ Ｐゴシック" pitchFamily="-109" charset="-128"/>
              </a:rPr>
              <a:pPr/>
              <a:t>10</a:t>
            </a:fld>
            <a:endParaRPr lang="en-US">
              <a:latin typeface="Calibri" pitchFamily="-109" charset="0"/>
              <a:ea typeface="ＭＳ Ｐゴシック" pitchFamily="-109" charset="-128"/>
              <a:cs typeface="ＭＳ Ｐゴシック" pitchFamily="-109" charset="-128"/>
            </a:endParaRPr>
          </a:p>
        </p:txBody>
      </p:sp>
      <p:sp>
        <p:nvSpPr>
          <p:cNvPr id="32771"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32772" name="Rectangle 3"/>
          <p:cNvSpPr>
            <a:spLocks noGrp="1" noChangeArrowheads="1"/>
          </p:cNvSpPr>
          <p:nvPr>
            <p:ph type="body" idx="1"/>
          </p:nvPr>
        </p:nvSpPr>
        <p:spPr bwMode="auto">
          <a:noFill/>
        </p:spPr>
        <p:txBody>
          <a:bodyPr/>
          <a:lstStyle/>
          <a:p>
            <a:pPr eaLnBrk="1" hangingPunct="1">
              <a:spcBef>
                <a:spcPct val="0"/>
              </a:spcBef>
            </a:pPr>
            <a:r>
              <a:rPr lang="en-US" sz="1800" dirty="0" smtClean="0">
                <a:latin typeface="Arial" pitchFamily="-109" charset="0"/>
                <a:ea typeface="ＭＳ Ｐゴシック" pitchFamily="-109" charset="-128"/>
                <a:cs typeface="ＭＳ Ｐゴシック" pitchFamily="-109" charset="-128"/>
              </a:rPr>
              <a:t>We’ll be talking a lot about</a:t>
            </a:r>
            <a:r>
              <a:rPr lang="en-US" sz="1800" baseline="0" dirty="0" smtClean="0">
                <a:latin typeface="Arial" pitchFamily="-109" charset="0"/>
                <a:ea typeface="ＭＳ Ｐゴシック" pitchFamily="-109" charset="-128"/>
                <a:cs typeface="ＭＳ Ｐゴシック" pitchFamily="-109" charset="-128"/>
              </a:rPr>
              <a:t> modules. A module is a piece of code that someone wrote to perform some analysis, such as the ones you see here. Those analyses would typically need you to be programmers in order to use them, or at least familiar with using the command line.  </a:t>
            </a:r>
            <a:r>
              <a:rPr lang="en-US" sz="1800" baseline="0" dirty="0" err="1" smtClean="0">
                <a:latin typeface="Arial" pitchFamily="-109" charset="0"/>
                <a:ea typeface="ＭＳ Ｐゴシック" pitchFamily="-109" charset="-128"/>
                <a:cs typeface="ＭＳ Ｐゴシック" pitchFamily="-109" charset="-128"/>
              </a:rPr>
              <a:t>GenePattern</a:t>
            </a:r>
            <a:r>
              <a:rPr lang="en-US" sz="1800" baseline="0" dirty="0" smtClean="0">
                <a:latin typeface="Arial" pitchFamily="-109" charset="0"/>
                <a:ea typeface="ＭＳ Ｐゴシック" pitchFamily="-109" charset="-128"/>
                <a:cs typeface="ＭＳ Ｐゴシック" pitchFamily="-109" charset="-128"/>
              </a:rPr>
              <a:t> has a mechanism to wrap these programs so they have an easy to use web-based interface.</a:t>
            </a:r>
            <a:endParaRPr lang="en-US" sz="1800" dirty="0">
              <a:latin typeface="Arial" pitchFamily="-109" charset="0"/>
              <a:ea typeface="ＭＳ Ｐゴシック" pitchFamily="-109" charset="-128"/>
              <a:cs typeface="ＭＳ Ｐゴシック" pitchFamily="-109" charset="-128"/>
            </a:endParaRPr>
          </a:p>
        </p:txBody>
      </p:sp>
    </p:spTree>
    <p:extLst>
      <p:ext uri="{BB962C8B-B14F-4D97-AF65-F5344CB8AC3E}">
        <p14:creationId xmlns:p14="http://schemas.microsoft.com/office/powerpoint/2010/main" val="15820938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p:cNvSpPr>
            <a:spLocks noGrp="1" noChangeArrowheads="1"/>
          </p:cNvSpPr>
          <p:nvPr>
            <p:ph type="sldNum" sz="quarter" idx="5"/>
          </p:nvPr>
        </p:nvSpPr>
        <p:spPr bwMode="auto">
          <a:noFill/>
          <a:ln>
            <a:miter lim="800000"/>
            <a:headEnd/>
            <a:tailEnd/>
          </a:ln>
        </p:spPr>
        <p:txBody>
          <a:bodyPr/>
          <a:lstStyle/>
          <a:p>
            <a:fld id="{96581F88-CCBF-304A-9E81-21CE6C665F9D}" type="slidenum">
              <a:rPr lang="en-US">
                <a:latin typeface="Calibri" pitchFamily="-109" charset="0"/>
                <a:ea typeface="ＭＳ Ｐゴシック" pitchFamily="-109" charset="-128"/>
                <a:cs typeface="ＭＳ Ｐゴシック" pitchFamily="-109" charset="-128"/>
              </a:rPr>
              <a:pPr/>
              <a:t>11</a:t>
            </a:fld>
            <a:endParaRPr lang="en-US">
              <a:latin typeface="Calibri" pitchFamily="-109" charset="0"/>
              <a:ea typeface="ＭＳ Ｐゴシック" pitchFamily="-109" charset="-128"/>
              <a:cs typeface="ＭＳ Ｐゴシック" pitchFamily="-109" charset="-128"/>
            </a:endParaRPr>
          </a:p>
        </p:txBody>
      </p:sp>
      <p:sp>
        <p:nvSpPr>
          <p:cNvPr id="34819"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34820" name="Rectangle 3"/>
          <p:cNvSpPr>
            <a:spLocks noGrp="1" noChangeArrowheads="1"/>
          </p:cNvSpPr>
          <p:nvPr>
            <p:ph type="body" idx="1"/>
          </p:nvPr>
        </p:nvSpPr>
        <p:spPr bwMode="auto">
          <a:noFill/>
        </p:spPr>
        <p:txBody>
          <a:bodyPr/>
          <a:lstStyle/>
          <a:p>
            <a:pPr eaLnBrk="1" hangingPunct="1">
              <a:spcBef>
                <a:spcPct val="0"/>
              </a:spcBef>
            </a:pPr>
            <a:r>
              <a:rPr lang="en-US" sz="1800" dirty="0" smtClean="0">
                <a:latin typeface="Arial" pitchFamily="-109" charset="0"/>
                <a:ea typeface="ＭＳ Ｐゴシック" pitchFamily="-109" charset="-128"/>
                <a:cs typeface="ＭＳ Ｐゴシック" pitchFamily="-109" charset="-128"/>
              </a:rPr>
              <a:t>Modules are self-contained</a:t>
            </a:r>
            <a:r>
              <a:rPr lang="en-US" sz="1800" baseline="0" dirty="0" smtClean="0">
                <a:latin typeface="Arial" pitchFamily="-109" charset="0"/>
                <a:ea typeface="ＭＳ Ｐゴシック" pitchFamily="-109" charset="-128"/>
                <a:cs typeface="ＭＳ Ｐゴシック" pitchFamily="-109" charset="-128"/>
              </a:rPr>
              <a:t> – they can go from one GP server to another, and almost all of the official ones can run on any platform – Windows, Mac, Linux</a:t>
            </a:r>
            <a:endParaRPr lang="en-US" sz="1800" dirty="0">
              <a:latin typeface="Arial" pitchFamily="-109" charset="0"/>
              <a:ea typeface="ＭＳ Ｐゴシック" pitchFamily="-109" charset="-128"/>
              <a:cs typeface="ＭＳ Ｐゴシック" pitchFamily="-109" charset="-128"/>
            </a:endParaRPr>
          </a:p>
        </p:txBody>
      </p:sp>
    </p:spTree>
    <p:extLst>
      <p:ext uri="{BB962C8B-B14F-4D97-AF65-F5344CB8AC3E}">
        <p14:creationId xmlns:p14="http://schemas.microsoft.com/office/powerpoint/2010/main" val="22121983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p:cNvSpPr>
            <a:spLocks noGrp="1" noChangeArrowheads="1"/>
          </p:cNvSpPr>
          <p:nvPr>
            <p:ph type="sldNum" sz="quarter" idx="5"/>
          </p:nvPr>
        </p:nvSpPr>
        <p:spPr bwMode="auto">
          <a:noFill/>
          <a:ln>
            <a:miter lim="800000"/>
            <a:headEnd/>
            <a:tailEnd/>
          </a:ln>
        </p:spPr>
        <p:txBody>
          <a:bodyPr/>
          <a:lstStyle/>
          <a:p>
            <a:fld id="{107C192C-4E04-944E-A101-C4E8944453F8}" type="slidenum">
              <a:rPr lang="en-US">
                <a:latin typeface="Calibri" pitchFamily="-109" charset="0"/>
                <a:ea typeface="ＭＳ Ｐゴシック" pitchFamily="-109" charset="-128"/>
                <a:cs typeface="ＭＳ Ｐゴシック" pitchFamily="-109" charset="-128"/>
              </a:rPr>
              <a:pPr/>
              <a:t>12</a:t>
            </a:fld>
            <a:endParaRPr lang="en-US">
              <a:latin typeface="Calibri" pitchFamily="-109" charset="0"/>
              <a:ea typeface="ＭＳ Ｐゴシック" pitchFamily="-109" charset="-128"/>
              <a:cs typeface="ＭＳ Ｐゴシック" pitchFamily="-109" charset="-128"/>
            </a:endParaRPr>
          </a:p>
        </p:txBody>
      </p:sp>
      <p:sp>
        <p:nvSpPr>
          <p:cNvPr id="36867"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36868" name="Rectangle 3"/>
          <p:cNvSpPr>
            <a:spLocks noGrp="1" noChangeArrowheads="1"/>
          </p:cNvSpPr>
          <p:nvPr>
            <p:ph type="body" idx="1"/>
          </p:nvPr>
        </p:nvSpPr>
        <p:spPr bwMode="auto">
          <a:noFill/>
        </p:spPr>
        <p:txBody>
          <a:bodyPr/>
          <a:lstStyle/>
          <a:p>
            <a:pPr>
              <a:spcBef>
                <a:spcPct val="0"/>
              </a:spcBef>
            </a:pPr>
            <a:r>
              <a:rPr lang="en-US" sz="1800" dirty="0" smtClean="0">
                <a:latin typeface="Arial" pitchFamily="-109" charset="0"/>
                <a:ea typeface="ＭＳ Ｐゴシック" pitchFamily="-109" charset="-128"/>
                <a:cs typeface="ＭＳ Ｐゴシック" pitchFamily="-109" charset="-128"/>
              </a:rPr>
              <a:t>There are currently over 250 modules available in the official version of </a:t>
            </a:r>
            <a:r>
              <a:rPr lang="en-US" sz="1800" dirty="0" err="1" smtClean="0">
                <a:latin typeface="Arial" pitchFamily="-109" charset="0"/>
                <a:ea typeface="ＭＳ Ｐゴシック" pitchFamily="-109" charset="-128"/>
                <a:cs typeface="ＭＳ Ｐゴシック" pitchFamily="-109" charset="-128"/>
              </a:rPr>
              <a:t>GenePattern</a:t>
            </a:r>
            <a:r>
              <a:rPr lang="en-US" sz="1800" dirty="0" smtClean="0">
                <a:latin typeface="Arial" pitchFamily="-109" charset="0"/>
                <a:ea typeface="ＭＳ Ｐゴシック" pitchFamily="-109" charset="-128"/>
                <a:cs typeface="ＭＳ Ｐゴシック" pitchFamily="-109" charset="-128"/>
              </a:rPr>
              <a:t>,</a:t>
            </a:r>
            <a:r>
              <a:rPr lang="en-US" sz="1800" baseline="0" dirty="0" smtClean="0">
                <a:latin typeface="Arial" pitchFamily="-109" charset="0"/>
                <a:ea typeface="ＭＳ Ｐゴシック" pitchFamily="-109" charset="-128"/>
                <a:cs typeface="ＭＳ Ｐゴシック" pitchFamily="-109" charset="-128"/>
              </a:rPr>
              <a:t> with more being added on a regular basis.</a:t>
            </a:r>
            <a:endParaRPr lang="en-US" sz="1800" dirty="0">
              <a:latin typeface="Arial" pitchFamily="-109" charset="0"/>
              <a:ea typeface="ＭＳ Ｐゴシック" pitchFamily="-109" charset="-128"/>
              <a:cs typeface="ＭＳ Ｐゴシック" pitchFamily="-109" charset="-128"/>
            </a:endParaRPr>
          </a:p>
        </p:txBody>
      </p:sp>
    </p:spTree>
    <p:extLst>
      <p:ext uri="{BB962C8B-B14F-4D97-AF65-F5344CB8AC3E}">
        <p14:creationId xmlns:p14="http://schemas.microsoft.com/office/powerpoint/2010/main" val="27195276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44033" name="Shape 392"/>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5" tIns="45700" rIns="91425" bIns="45700"/>
          <a:lstStyle>
            <a:lvl1pPr eaLnBrk="0" hangingPunct="0">
              <a:defRPr sz="2400">
                <a:solidFill>
                  <a:schemeClr val="tx1"/>
                </a:solidFill>
                <a:latin typeface="Arial" charset="0"/>
                <a:ea typeface="ヒラギノ角ゴ Pro W3" charset="0"/>
                <a:cs typeface="ヒラギノ角ゴ Pro W3" charset="0"/>
              </a:defRPr>
            </a:lvl1pPr>
            <a:lvl2pPr marL="742950" indent="-285750" eaLnBrk="0" hangingPunct="0">
              <a:defRPr sz="2400">
                <a:solidFill>
                  <a:schemeClr val="tx1"/>
                </a:solidFill>
                <a:latin typeface="Arial" charset="0"/>
                <a:ea typeface="ヒラギノ角ゴ Pro W3" charset="0"/>
                <a:cs typeface="ヒラギノ角ゴ Pro W3" charset="0"/>
              </a:defRPr>
            </a:lvl2pPr>
            <a:lvl3pPr marL="1143000" indent="-228600" eaLnBrk="0" hangingPunct="0">
              <a:defRPr sz="2400">
                <a:solidFill>
                  <a:schemeClr val="tx1"/>
                </a:solidFill>
                <a:latin typeface="Arial" charset="0"/>
                <a:ea typeface="ヒラギノ角ゴ Pro W3" charset="0"/>
                <a:cs typeface="ヒラギノ角ゴ Pro W3" charset="0"/>
              </a:defRPr>
            </a:lvl3pPr>
            <a:lvl4pPr marL="1600200" indent="-228600" eaLnBrk="0" hangingPunct="0">
              <a:defRPr sz="2400">
                <a:solidFill>
                  <a:schemeClr val="tx1"/>
                </a:solidFill>
                <a:latin typeface="Arial" charset="0"/>
                <a:ea typeface="ヒラギノ角ゴ Pro W3" charset="0"/>
                <a:cs typeface="ヒラギノ角ゴ Pro W3" charset="0"/>
              </a:defRPr>
            </a:lvl4pPr>
            <a:lvl5pPr marL="2057400" indent="-228600" eaLnBrk="0" hangingPunct="0">
              <a:defRPr sz="2400">
                <a:solidFill>
                  <a:schemeClr val="tx1"/>
                </a:solidFill>
                <a:latin typeface="Arial" charset="0"/>
                <a:ea typeface="ヒラギノ角ゴ Pro W3" charset="0"/>
                <a:cs typeface="ヒラギノ角ゴ Pro W3" charset="0"/>
              </a:defRPr>
            </a:lvl5pPr>
            <a:lvl6pPr marL="25146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29718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34290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38862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pPr eaLnBrk="1" hangingPunct="1">
              <a:buSzPct val="25000"/>
            </a:pPr>
            <a:fld id="{40D9348D-6DB6-684A-96D5-F04F4DB527F4}" type="slidenum">
              <a:rPr lang="en-US" sz="1200">
                <a:solidFill>
                  <a:srgbClr val="000000"/>
                </a:solidFill>
                <a:latin typeface="Calibri" charset="0"/>
                <a:cs typeface="Calibri" charset="0"/>
                <a:sym typeface="Calibri" charset="0"/>
              </a:rPr>
              <a:pPr eaLnBrk="1" hangingPunct="1">
                <a:buSzPct val="25000"/>
              </a:pPr>
              <a:t>13</a:t>
            </a:fld>
            <a:endParaRPr lang="en-US" sz="1200">
              <a:solidFill>
                <a:srgbClr val="000000"/>
              </a:solidFill>
              <a:latin typeface="Calibri" charset="0"/>
              <a:cs typeface="Calibri" charset="0"/>
              <a:sym typeface="Calibri" charset="0"/>
            </a:endParaRPr>
          </a:p>
        </p:txBody>
      </p:sp>
      <p:sp>
        <p:nvSpPr>
          <p:cNvPr id="44034" name="Shape 393"/>
          <p:cNvSpPr>
            <a:spLocks noGrp="1" noRot="1" noChangeAspect="1" noTextEdit="1"/>
          </p:cNvSpPr>
          <p:nvPr>
            <p:ph type="sldImg" idx="2"/>
          </p:nvPr>
        </p:nvSpPr>
        <p:spPr bwMode="auto">
          <a:custGeom>
            <a:avLst/>
            <a:gdLst>
              <a:gd name="T0" fmla="*/ 0 w 120000"/>
              <a:gd name="T1" fmla="*/ 0 h 120000"/>
              <a:gd name="T2" fmla="*/ 120000 w 120000"/>
              <a:gd name="T3" fmla="*/ 0 h 120000"/>
              <a:gd name="T4" fmla="*/ 120000 w 120000"/>
              <a:gd name="T5" fmla="*/ 120000 h 120000"/>
              <a:gd name="T6" fmla="*/ 0 w 120000"/>
              <a:gd name="T7" fmla="*/ 120000 h 120000"/>
              <a:gd name="T8" fmla="*/ 0 w 120000"/>
              <a:gd name="T9" fmla="*/ 0 h 120000"/>
              <a:gd name="T10" fmla="*/ 0 w 120000"/>
              <a:gd name="T11" fmla="*/ 0 h 120000"/>
              <a:gd name="T12" fmla="*/ 120000 w 120000"/>
              <a:gd name="T13" fmla="*/ 120000 h 120000"/>
            </a:gdLst>
            <a:ahLst/>
            <a:cxnLst>
              <a:cxn ang="0">
                <a:pos x="T0" y="T1"/>
              </a:cxn>
              <a:cxn ang="0">
                <a:pos x="T2" y="T3"/>
              </a:cxn>
              <a:cxn ang="0">
                <a:pos x="T4" y="T5"/>
              </a:cxn>
              <a:cxn ang="0">
                <a:pos x="T6" y="T7"/>
              </a:cxn>
              <a:cxn ang="0">
                <a:pos x="T8" y="T9"/>
              </a:cxn>
            </a:cxnLst>
            <a:rect l="T10" t="T11" r="T12" b="T13"/>
            <a:pathLst>
              <a:path w="120000" h="120000" extrusionOk="0">
                <a:moveTo>
                  <a:pt x="0" y="0"/>
                </a:moveTo>
                <a:lnTo>
                  <a:pt x="120000" y="0"/>
                </a:lnTo>
                <a:lnTo>
                  <a:pt x="120000" y="120000"/>
                </a:lnTo>
                <a:lnTo>
                  <a:pt x="0" y="120000"/>
                </a:lnTo>
                <a:lnTo>
                  <a:pt x="0" y="0"/>
                </a:lnTo>
                <a:close/>
              </a:path>
            </a:pathLst>
          </a:custGeom>
          <a:solidFill>
            <a:srgbClr val="FFFFFF"/>
          </a:solidFill>
          <a:ln w="9525" cap="flat">
            <a:solidFill>
              <a:srgbClr val="000000"/>
            </a:solidFill>
            <a:miter lim="800000"/>
            <a:headEnd type="none" w="med" len="med"/>
            <a:tailEnd type="none" w="med" len="med"/>
          </a:ln>
          <a:extLst>
            <a:ext uri="{FAA26D3D-D897-4be2-8F04-BA451C77F1D7}">
              <ma14:placeholderFlag xmlns:ma14="http://schemas.microsoft.com/office/mac/drawingml/2011/main" xmlns="" val="1"/>
            </a:ext>
          </a:extLst>
        </p:spPr>
      </p:sp>
      <p:sp>
        <p:nvSpPr>
          <p:cNvPr id="44035" name="Shape 394"/>
          <p:cNvSpPr txBox="1">
            <a:spLocks noGrp="1"/>
          </p:cNvSpPr>
          <p:nvPr>
            <p:ph type="body" idx="1"/>
          </p:nvPr>
        </p:nvSpPr>
        <p:spPr bwMode="auto">
          <a:solidFill>
            <a:srgbClr val="FFFFFF"/>
          </a:solidFill>
          <a:ln cap="flat">
            <a:solidFill>
              <a:srgbClr val="000000"/>
            </a:solidFill>
            <a:miter lim="800000"/>
            <a:headEnd type="none" w="med" len="med"/>
            <a:tailEnd type="none" w="med" len="med"/>
          </a:ln>
          <a:extLst>
            <a:ext uri="{FAA26D3D-D897-4be2-8F04-BA451C77F1D7}">
              <ma14:placeholderFlag xmlns:ma14="http://schemas.microsoft.com/office/mac/drawingml/2011/main" xmlns="" val="1"/>
            </a:ext>
          </a:extLst>
        </p:spPr>
        <p:txBody>
          <a:bodyPr wrap="square" lIns="91425" tIns="45700" rIns="91425" bIns="45700" numCol="1" anchor="t" anchorCtr="0" compatLnSpc="1">
            <a:prstTxWarp prst="textNoShape">
              <a:avLst/>
            </a:prstTxWarp>
          </a:bodyPr>
          <a:lstStyle>
            <a:lvl1pPr>
              <a:defRPr sz="1200">
                <a:solidFill>
                  <a:schemeClr val="tx1"/>
                </a:solidFill>
                <a:latin typeface="Calibri" charset="0"/>
                <a:ea typeface="ヒラギノ角ゴ Pro W3" charset="0"/>
                <a:cs typeface="ヒラギノ角ゴ Pro W3" charset="0"/>
              </a:defRPr>
            </a:lvl1pPr>
            <a:lvl2pPr marL="742950" indent="-285750">
              <a:defRPr sz="1200">
                <a:solidFill>
                  <a:schemeClr val="tx1"/>
                </a:solidFill>
                <a:latin typeface="Calibri" charset="0"/>
                <a:ea typeface="ヒラギノ角ゴ Pro W3" charset="0"/>
                <a:cs typeface="ヒラギノ角ゴ Pro W3" charset="0"/>
              </a:defRPr>
            </a:lvl2pPr>
            <a:lvl3pPr marL="1143000" indent="-228600">
              <a:defRPr sz="1200">
                <a:solidFill>
                  <a:schemeClr val="tx1"/>
                </a:solidFill>
                <a:latin typeface="Calibri" charset="0"/>
                <a:ea typeface="ヒラギノ角ゴ Pro W3" charset="0"/>
                <a:cs typeface="ヒラギノ角ゴ Pro W3" charset="0"/>
              </a:defRPr>
            </a:lvl3pPr>
            <a:lvl4pPr marL="1600200" indent="-228600">
              <a:defRPr sz="1200">
                <a:solidFill>
                  <a:schemeClr val="tx1"/>
                </a:solidFill>
                <a:latin typeface="Calibri" charset="0"/>
                <a:ea typeface="ヒラギノ角ゴ Pro W3" charset="0"/>
                <a:cs typeface="ヒラギノ角ゴ Pro W3" charset="0"/>
              </a:defRPr>
            </a:lvl4pPr>
            <a:lvl5pPr marL="2057400" indent="-228600">
              <a:defRPr sz="1200">
                <a:solidFill>
                  <a:schemeClr val="tx1"/>
                </a:solidFill>
                <a:latin typeface="Calibri" charset="0"/>
                <a:ea typeface="ヒラギノ角ゴ Pro W3" charset="0"/>
                <a:cs typeface="ヒラギノ角ゴ Pro W3" charset="0"/>
              </a:defRPr>
            </a:lvl5pPr>
            <a:lvl6pPr marL="2514600" indent="-228600" eaLnBrk="0" fontAlgn="base" hangingPunct="0">
              <a:spcBef>
                <a:spcPct val="30000"/>
              </a:spcBef>
              <a:spcAft>
                <a:spcPct val="0"/>
              </a:spcAft>
              <a:defRPr sz="1200">
                <a:solidFill>
                  <a:schemeClr val="tx1"/>
                </a:solidFill>
                <a:latin typeface="Calibri" charset="0"/>
                <a:ea typeface="ヒラギノ角ゴ Pro W3" charset="0"/>
                <a:cs typeface="ヒラギノ角ゴ Pro W3" charset="0"/>
              </a:defRPr>
            </a:lvl6pPr>
            <a:lvl7pPr marL="2971800" indent="-228600" eaLnBrk="0" fontAlgn="base" hangingPunct="0">
              <a:spcBef>
                <a:spcPct val="30000"/>
              </a:spcBef>
              <a:spcAft>
                <a:spcPct val="0"/>
              </a:spcAft>
              <a:defRPr sz="1200">
                <a:solidFill>
                  <a:schemeClr val="tx1"/>
                </a:solidFill>
                <a:latin typeface="Calibri" charset="0"/>
                <a:ea typeface="ヒラギノ角ゴ Pro W3" charset="0"/>
                <a:cs typeface="ヒラギノ角ゴ Pro W3" charset="0"/>
              </a:defRPr>
            </a:lvl7pPr>
            <a:lvl8pPr marL="3429000" indent="-228600" eaLnBrk="0" fontAlgn="base" hangingPunct="0">
              <a:spcBef>
                <a:spcPct val="30000"/>
              </a:spcBef>
              <a:spcAft>
                <a:spcPct val="0"/>
              </a:spcAft>
              <a:defRPr sz="1200">
                <a:solidFill>
                  <a:schemeClr val="tx1"/>
                </a:solidFill>
                <a:latin typeface="Calibri" charset="0"/>
                <a:ea typeface="ヒラギノ角ゴ Pro W3" charset="0"/>
                <a:cs typeface="ヒラギノ角ゴ Pro W3" charset="0"/>
              </a:defRPr>
            </a:lvl8pPr>
            <a:lvl9pPr marL="3886200" indent="-228600" eaLnBrk="0" fontAlgn="base" hangingPunct="0">
              <a:spcBef>
                <a:spcPct val="30000"/>
              </a:spcBef>
              <a:spcAft>
                <a:spcPct val="0"/>
              </a:spcAft>
              <a:defRPr sz="1200">
                <a:solidFill>
                  <a:schemeClr val="tx1"/>
                </a:solidFill>
                <a:latin typeface="Calibri" charset="0"/>
                <a:ea typeface="ヒラギノ角ゴ Pro W3" charset="0"/>
                <a:cs typeface="ヒラギノ角ゴ Pro W3" charset="0"/>
              </a:defRPr>
            </a:lvl9pPr>
          </a:lstStyle>
          <a:p>
            <a:pPr>
              <a:spcBef>
                <a:spcPct val="0"/>
              </a:spcBef>
            </a:pPr>
            <a:r>
              <a:rPr lang="en-US" sz="1800" dirty="0">
                <a:solidFill>
                  <a:srgbClr val="000000"/>
                </a:solidFill>
                <a:latin typeface="Arial" charset="0"/>
                <a:cs typeface="Arial" charset="0"/>
                <a:sym typeface="Arial" charset="0"/>
              </a:rPr>
              <a:t>This</a:t>
            </a:r>
            <a:r>
              <a:rPr lang="en-US" sz="1800" baseline="0" dirty="0">
                <a:solidFill>
                  <a:srgbClr val="000000"/>
                </a:solidFill>
                <a:latin typeface="Arial" charset="0"/>
                <a:cs typeface="Arial" charset="0"/>
                <a:sym typeface="Arial" charset="0"/>
              </a:rPr>
              <a:t> slide shows how the parts of </a:t>
            </a:r>
            <a:r>
              <a:rPr lang="en-US" sz="1800" baseline="0" dirty="0" err="1">
                <a:solidFill>
                  <a:srgbClr val="000000"/>
                </a:solidFill>
                <a:latin typeface="Arial" charset="0"/>
                <a:cs typeface="Arial" charset="0"/>
                <a:sym typeface="Arial" charset="0"/>
              </a:rPr>
              <a:t>GenePattern</a:t>
            </a:r>
            <a:r>
              <a:rPr lang="en-US" sz="1800" baseline="0" dirty="0">
                <a:solidFill>
                  <a:srgbClr val="000000"/>
                </a:solidFill>
                <a:latin typeface="Arial" charset="0"/>
                <a:cs typeface="Arial" charset="0"/>
                <a:sym typeface="Arial" charset="0"/>
              </a:rPr>
              <a:t> interact with each other and also</a:t>
            </a:r>
          </a:p>
          <a:p>
            <a:pPr>
              <a:spcBef>
                <a:spcPct val="0"/>
              </a:spcBef>
            </a:pPr>
            <a:r>
              <a:rPr lang="en-US" sz="1800" baseline="0" dirty="0">
                <a:solidFill>
                  <a:srgbClr val="000000"/>
                </a:solidFill>
                <a:latin typeface="Arial" charset="0"/>
                <a:cs typeface="Arial" charset="0"/>
                <a:sym typeface="Arial" charset="0"/>
              </a:rPr>
              <a:t>You can think of module repositories as individual iTunes stores..</a:t>
            </a:r>
            <a:endParaRPr lang="en-US" sz="1800" dirty="0">
              <a:solidFill>
                <a:srgbClr val="000000"/>
              </a:solidFill>
              <a:latin typeface="Arial" charset="0"/>
              <a:cs typeface="Arial" charset="0"/>
              <a:sym typeface="Arial" charset="0"/>
            </a:endParaRPr>
          </a:p>
        </p:txBody>
      </p:sp>
    </p:spTree>
    <p:extLst>
      <p:ext uri="{BB962C8B-B14F-4D97-AF65-F5344CB8AC3E}">
        <p14:creationId xmlns:p14="http://schemas.microsoft.com/office/powerpoint/2010/main" val="23856652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Shape 274"/>
          <p:cNvSpPr txBox="1">
            <a:spLocks noGrp="1"/>
          </p:cNvSpPr>
          <p:nvPr>
            <p:ph type="body" idx="1"/>
          </p:nvPr>
        </p:nvSpPr>
        <p:spPr>
          <a:xfrm>
            <a:off x="653040" y="4002120"/>
            <a:ext cx="5551560" cy="4310280"/>
          </a:xfrm>
          <a:prstGeom prst="rect">
            <a:avLst/>
          </a:prstGeom>
          <a:noFill/>
          <a:ln>
            <a:noFill/>
          </a:ln>
        </p:spPr>
        <p:txBody>
          <a:bodyPr wrap="square" lIns="0" tIns="0" rIns="0" bIns="0" anchor="t" anchorCtr="0">
            <a:noAutofit/>
          </a:bodyPr>
          <a:lstStyle/>
          <a:p>
            <a:pPr marL="0" marR="0" lvl="0" indent="0" algn="l" rtl="0">
              <a:spcBef>
                <a:spcPts val="0"/>
              </a:spcBef>
              <a:buNone/>
            </a:pPr>
            <a:r>
              <a:rPr lang="en-US" sz="1400" b="0" i="0" u="none" strike="noStrike" cap="none" dirty="0" smtClean="0">
                <a:solidFill>
                  <a:srgbClr val="000000"/>
                </a:solidFill>
                <a:latin typeface="Arial"/>
                <a:ea typeface="Arial"/>
                <a:cs typeface="Arial"/>
                <a:sym typeface="Arial"/>
              </a:rPr>
              <a:t>At this point you should have a high-level, rather abstract idea of what GenePattern is and what its goals are. This is important because it lays the groundwork for the rest of the workshop today.</a:t>
            </a:r>
          </a:p>
          <a:p>
            <a:pPr marL="0" marR="0" lvl="0" indent="0" algn="l" rtl="0">
              <a:spcBef>
                <a:spcPts val="0"/>
              </a:spcBef>
              <a:buNone/>
            </a:pPr>
            <a:endParaRPr lang="en-US" sz="1400" b="0" i="0" u="none" strike="noStrike" cap="none" dirty="0" smtClean="0">
              <a:solidFill>
                <a:srgbClr val="000000"/>
              </a:solidFill>
              <a:latin typeface="Arial"/>
              <a:ea typeface="Arial"/>
              <a:cs typeface="Arial"/>
              <a:sym typeface="Arial"/>
            </a:endParaRPr>
          </a:p>
          <a:p>
            <a:pPr marL="0" marR="0" lvl="0" indent="0" algn="l" rtl="0">
              <a:spcBef>
                <a:spcPts val="0"/>
              </a:spcBef>
              <a:buNone/>
            </a:pPr>
            <a:r>
              <a:rPr lang="en-US" sz="1400" b="0" i="0" u="none" strike="noStrike" cap="none" dirty="0" smtClean="0">
                <a:solidFill>
                  <a:srgbClr val="000000"/>
                </a:solidFill>
                <a:latin typeface="Arial"/>
                <a:ea typeface="Arial"/>
                <a:cs typeface="Arial"/>
                <a:sym typeface="Arial"/>
              </a:rPr>
              <a:t>I</a:t>
            </a:r>
            <a:r>
              <a:rPr lang="en-US" sz="1400" b="0" i="0" u="none" strike="noStrike" cap="none" baseline="0" dirty="0" smtClean="0">
                <a:solidFill>
                  <a:srgbClr val="000000"/>
                </a:solidFill>
                <a:latin typeface="Arial"/>
                <a:ea typeface="Arial"/>
                <a:cs typeface="Arial"/>
                <a:sym typeface="Arial"/>
              </a:rPr>
              <a:t> think you’re now ready to </a:t>
            </a:r>
            <a:r>
              <a:rPr lang="en-US" sz="1400" b="0" i="0" u="none" strike="noStrike" cap="none" dirty="0" smtClean="0">
                <a:solidFill>
                  <a:srgbClr val="000000"/>
                </a:solidFill>
                <a:latin typeface="Arial"/>
                <a:ea typeface="Arial"/>
                <a:cs typeface="Arial"/>
                <a:sym typeface="Arial"/>
              </a:rPr>
              <a:t>dive in and get your hands dirty, using GenePattern to run a computational genomic notebook.</a:t>
            </a:r>
          </a:p>
          <a:p>
            <a:pPr marL="216000" marR="0" lvl="0" indent="-216000" algn="l" rtl="0">
              <a:spcBef>
                <a:spcPts val="0"/>
              </a:spcBef>
              <a:buClr>
                <a:srgbClr val="000000"/>
              </a:buClr>
              <a:buSzPts val="630"/>
              <a:buFont typeface="Noto Sans Symbols"/>
              <a:buChar char="●"/>
            </a:pPr>
            <a:endParaRPr lang="en-US" sz="1400" b="0" i="0" u="none" strike="noStrike" cap="none" dirty="0" smtClean="0">
              <a:solidFill>
                <a:srgbClr val="000000"/>
              </a:solidFill>
              <a:latin typeface="Arial"/>
              <a:ea typeface="Arial"/>
              <a:cs typeface="Arial"/>
              <a:sym typeface="Arial"/>
            </a:endParaRPr>
          </a:p>
          <a:p>
            <a:pPr marL="216000" marR="0" lvl="0" indent="-216000" algn="l" rtl="0">
              <a:spcBef>
                <a:spcPts val="0"/>
              </a:spcBef>
              <a:buClr>
                <a:srgbClr val="000000"/>
              </a:buClr>
              <a:buSzPts val="630"/>
              <a:buFont typeface="Noto Sans Symbols"/>
              <a:buChar char="●"/>
            </a:pPr>
            <a:r>
              <a:rPr lang="en-US" sz="1400" b="0" i="0" u="none" strike="noStrike" cap="none" dirty="0" smtClean="0">
                <a:solidFill>
                  <a:srgbClr val="000000"/>
                </a:solidFill>
                <a:latin typeface="Arial"/>
                <a:ea typeface="Arial"/>
                <a:cs typeface="Arial"/>
                <a:sym typeface="Arial"/>
              </a:rPr>
              <a:t>This </a:t>
            </a:r>
            <a:r>
              <a:rPr lang="en-US" sz="1400" b="0" i="0" u="none" strike="noStrike" cap="none" dirty="0">
                <a:solidFill>
                  <a:srgbClr val="000000"/>
                </a:solidFill>
                <a:latin typeface="Arial"/>
                <a:ea typeface="Arial"/>
                <a:cs typeface="Arial"/>
                <a:sym typeface="Arial"/>
              </a:rPr>
              <a:t>will use one </a:t>
            </a:r>
            <a:r>
              <a:rPr lang="en-US" sz="1400" b="0" i="0" u="none" strike="noStrike" cap="none" dirty="0" smtClean="0">
                <a:solidFill>
                  <a:srgbClr val="000000"/>
                </a:solidFill>
                <a:latin typeface="Arial"/>
                <a:ea typeface="Arial"/>
                <a:cs typeface="Arial"/>
                <a:sym typeface="Arial"/>
              </a:rPr>
              <a:t>the </a:t>
            </a:r>
            <a:r>
              <a:rPr lang="en-US" sz="1400" b="0" i="0" u="none" strike="noStrike" cap="none" dirty="0">
                <a:solidFill>
                  <a:srgbClr val="000000"/>
                </a:solidFill>
                <a:latin typeface="Arial"/>
                <a:ea typeface="Arial"/>
                <a:cs typeface="Arial"/>
                <a:sym typeface="Arial"/>
              </a:rPr>
              <a:t>GenePattern Notebook Environment. This environment allows you to perform </a:t>
            </a:r>
            <a:r>
              <a:rPr lang="en-US" sz="1400" b="0" i="1" u="none" strike="noStrike" cap="none" dirty="0">
                <a:solidFill>
                  <a:srgbClr val="000000"/>
                </a:solidFill>
                <a:latin typeface="Arial"/>
                <a:ea typeface="Arial"/>
                <a:cs typeface="Arial"/>
                <a:sym typeface="Arial"/>
              </a:rPr>
              <a:t>in </a:t>
            </a:r>
            <a:r>
              <a:rPr lang="en-US" sz="1400" b="0" i="1" u="none" strike="noStrike" cap="none" dirty="0" err="1">
                <a:solidFill>
                  <a:srgbClr val="000000"/>
                </a:solidFill>
                <a:latin typeface="Arial"/>
                <a:ea typeface="Arial"/>
                <a:cs typeface="Arial"/>
                <a:sym typeface="Arial"/>
              </a:rPr>
              <a:t>silico</a:t>
            </a:r>
            <a:r>
              <a:rPr lang="en-US" sz="1400" b="0" i="0" u="none" strike="noStrike" cap="none" dirty="0">
                <a:solidFill>
                  <a:srgbClr val="000000"/>
                </a:solidFill>
                <a:latin typeface="Arial"/>
                <a:ea typeface="Arial"/>
                <a:cs typeface="Arial"/>
                <a:sym typeface="Arial"/>
              </a:rPr>
              <a:t> research and present that research in the form of an interactive notebook in your web browser</a:t>
            </a:r>
            <a:r>
              <a:rPr lang="en-US" sz="1400" b="0" i="0" u="none" strike="noStrike" cap="none" dirty="0" smtClean="0">
                <a:solidFill>
                  <a:srgbClr val="000000"/>
                </a:solidFill>
                <a:latin typeface="Arial"/>
                <a:ea typeface="Arial"/>
                <a:cs typeface="Arial"/>
                <a:sym typeface="Arial"/>
              </a:rPr>
              <a:t>.</a:t>
            </a:r>
          </a:p>
          <a:p>
            <a:pPr marL="0" marR="0" lvl="0" indent="0" algn="l" rtl="0">
              <a:spcBef>
                <a:spcPts val="0"/>
              </a:spcBef>
              <a:buClr>
                <a:srgbClr val="000000"/>
              </a:buClr>
              <a:buSzPts val="630"/>
              <a:buFont typeface="Noto Sans Symbols"/>
              <a:buNone/>
            </a:pPr>
            <a:endParaRPr lang="en-US" sz="1400" b="0" i="0" u="none" strike="noStrike" cap="none" dirty="0">
              <a:solidFill>
                <a:srgbClr val="000000"/>
              </a:solidFill>
              <a:latin typeface="Arial"/>
              <a:ea typeface="Arial"/>
              <a:cs typeface="Arial"/>
              <a:sym typeface="Arial"/>
            </a:endParaRPr>
          </a:p>
          <a:p>
            <a:pPr marL="216000" marR="0" lvl="0" indent="-216000" algn="l" rtl="0">
              <a:spcBef>
                <a:spcPts val="0"/>
              </a:spcBef>
              <a:buClr>
                <a:srgbClr val="000000"/>
              </a:buClr>
              <a:buSzPts val="630"/>
              <a:buFont typeface="Noto Sans Symbols"/>
              <a:buChar char="●"/>
            </a:pPr>
            <a:r>
              <a:rPr lang="en-US" sz="1400" b="0" i="0" u="none" strike="noStrike" cap="none" dirty="0">
                <a:solidFill>
                  <a:srgbClr val="000000"/>
                </a:solidFill>
                <a:latin typeface="Arial"/>
                <a:ea typeface="Arial"/>
                <a:cs typeface="Arial"/>
                <a:sym typeface="Arial"/>
              </a:rPr>
              <a:t>It also allows you to easily reproduce research conducted by others and encapsulated in a notebook document.</a:t>
            </a:r>
          </a:p>
          <a:p>
            <a:pPr marL="0" marR="0" lvl="0" indent="0" algn="l" rtl="0">
              <a:spcBef>
                <a:spcPts val="0"/>
              </a:spcBef>
              <a:buClr>
                <a:srgbClr val="000000"/>
              </a:buClr>
              <a:buSzPts val="630"/>
              <a:buFont typeface="Noto Sans Symbols"/>
              <a:buNone/>
            </a:pPr>
            <a:endParaRPr lang="en-US" sz="1400" b="0" i="0" u="none" strike="noStrike" cap="none" dirty="0">
              <a:solidFill>
                <a:srgbClr val="000000"/>
              </a:solidFill>
              <a:latin typeface="Arial"/>
              <a:ea typeface="Arial"/>
              <a:cs typeface="Arial"/>
              <a:sym typeface="Arial"/>
            </a:endParaRPr>
          </a:p>
          <a:p>
            <a:pPr marL="216000" marR="0" lvl="0" indent="-216000" algn="l" rtl="0">
              <a:spcBef>
                <a:spcPts val="0"/>
              </a:spcBef>
              <a:buClr>
                <a:srgbClr val="000000"/>
              </a:buClr>
              <a:buSzPts val="630"/>
              <a:buFont typeface="Noto Sans Symbols"/>
              <a:buChar char="●"/>
            </a:pPr>
            <a:r>
              <a:rPr lang="en-US" sz="1400" b="0" i="0" u="none" strike="noStrike" cap="none" dirty="0">
                <a:solidFill>
                  <a:srgbClr val="000000"/>
                </a:solidFill>
                <a:latin typeface="Arial"/>
                <a:ea typeface="Arial"/>
                <a:cs typeface="Arial"/>
                <a:sym typeface="Arial"/>
              </a:rPr>
              <a:t>You can also think of the GenePattern Notebook like this: If you work in a wet lab, a bench biologist has an ever-present lab notebook. For </a:t>
            </a:r>
            <a:r>
              <a:rPr lang="en-US" sz="1400" b="0" i="0" u="none" strike="noStrike" cap="none" dirty="0" smtClean="0">
                <a:solidFill>
                  <a:srgbClr val="000000"/>
                </a:solidFill>
                <a:latin typeface="Arial"/>
                <a:ea typeface="Arial"/>
                <a:cs typeface="Arial"/>
                <a:sym typeface="Arial"/>
              </a:rPr>
              <a:t>data scientists, </a:t>
            </a:r>
            <a:r>
              <a:rPr lang="en-US" sz="1400" b="0" i="0" u="none" strike="noStrike" cap="none" dirty="0">
                <a:solidFill>
                  <a:srgbClr val="000000"/>
                </a:solidFill>
                <a:latin typeface="Arial"/>
                <a:ea typeface="Arial"/>
                <a:cs typeface="Arial"/>
                <a:sym typeface="Arial"/>
              </a:rPr>
              <a:t>however, </a:t>
            </a:r>
            <a:r>
              <a:rPr lang="en-US" sz="1400" b="0" i="0" u="none" strike="noStrike" cap="none" dirty="0" smtClean="0">
                <a:solidFill>
                  <a:srgbClr val="000000"/>
                </a:solidFill>
                <a:latin typeface="Arial"/>
                <a:ea typeface="Arial"/>
                <a:cs typeface="Arial"/>
                <a:sym typeface="Arial"/>
              </a:rPr>
              <a:t>there weren’t so many options. </a:t>
            </a:r>
            <a:r>
              <a:rPr lang="en-US" sz="1400" b="0" i="0" u="none" strike="noStrike" cap="none" dirty="0">
                <a:solidFill>
                  <a:srgbClr val="000000"/>
                </a:solidFill>
                <a:latin typeface="Arial"/>
                <a:ea typeface="Arial"/>
                <a:cs typeface="Arial"/>
                <a:sym typeface="Arial"/>
              </a:rPr>
              <a:t>GenePattern Notebook helps bring these worlds together, so that you can keep your notes and your computational analyses together in an easy-to-understand, narrative format.</a:t>
            </a:r>
          </a:p>
          <a:p>
            <a:pPr marL="0" marR="0" lvl="0" indent="0" algn="l" rtl="0">
              <a:spcBef>
                <a:spcPts val="0"/>
              </a:spcBef>
              <a:buClr>
                <a:srgbClr val="000000"/>
              </a:buClr>
              <a:buSzPts val="630"/>
              <a:buFont typeface="Noto Sans Symbols"/>
              <a:buNone/>
            </a:pPr>
            <a:endParaRPr lang="en-US" sz="1400" b="0" i="0" u="none" strike="noStrike" cap="none" dirty="0">
              <a:solidFill>
                <a:srgbClr val="000000"/>
              </a:solidFill>
              <a:latin typeface="Arial"/>
              <a:ea typeface="Arial"/>
              <a:cs typeface="Arial"/>
              <a:sym typeface="Arial"/>
            </a:endParaRPr>
          </a:p>
          <a:p>
            <a:pPr marL="216000" marR="0" lvl="0" indent="-216000" algn="l" rtl="0">
              <a:spcBef>
                <a:spcPts val="0"/>
              </a:spcBef>
              <a:buClr>
                <a:srgbClr val="000000"/>
              </a:buClr>
              <a:buSzPts val="630"/>
              <a:buFont typeface="Noto Sans Symbols"/>
              <a:buChar char="●"/>
            </a:pPr>
            <a:r>
              <a:rPr lang="en-US" sz="1400" b="0" i="0" u="none" strike="noStrike" cap="none" dirty="0">
                <a:solidFill>
                  <a:srgbClr val="000000"/>
                </a:solidFill>
                <a:latin typeface="Arial"/>
                <a:ea typeface="Arial"/>
                <a:cs typeface="Arial"/>
                <a:sym typeface="Arial"/>
              </a:rPr>
              <a:t>And this format is really intuitive. It’s a lot like how you might conceive of your </a:t>
            </a:r>
            <a:r>
              <a:rPr lang="en-US" sz="1400" b="0" i="0" u="none" strike="noStrike" cap="none" dirty="0" smtClean="0">
                <a:solidFill>
                  <a:srgbClr val="000000"/>
                </a:solidFill>
                <a:latin typeface="Arial"/>
                <a:ea typeface="Arial"/>
                <a:cs typeface="Arial"/>
                <a:sym typeface="Arial"/>
              </a:rPr>
              <a:t>research,</a:t>
            </a:r>
            <a:r>
              <a:rPr lang="en-US" sz="1400" b="0" i="0" u="none" strike="noStrike" cap="none" baseline="0" dirty="0" smtClean="0">
                <a:solidFill>
                  <a:srgbClr val="000000"/>
                </a:solidFill>
                <a:latin typeface="Arial"/>
                <a:ea typeface="Arial"/>
                <a:cs typeface="Arial"/>
                <a:sym typeface="Arial"/>
              </a:rPr>
              <a:t> or begin to structure a paper</a:t>
            </a:r>
            <a:endParaRPr lang="en-US" sz="1400" b="0" i="0" u="none" strike="noStrike" cap="none" dirty="0" smtClean="0">
              <a:solidFill>
                <a:srgbClr val="000000"/>
              </a:solidFill>
              <a:latin typeface="Arial"/>
              <a:ea typeface="Arial"/>
              <a:cs typeface="Arial"/>
              <a:sym typeface="Arial"/>
            </a:endParaRPr>
          </a:p>
        </p:txBody>
      </p:sp>
      <p:sp>
        <p:nvSpPr>
          <p:cNvPr id="275" name="Shape 2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817053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BC43A1B1-D132-0647-90C8-BF70DEF1FFD1}" type="datetimeFigureOut">
              <a:rPr lang="en-US" smtClean="0"/>
              <a:pPr/>
              <a:t>4/4/2019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8B1A1E-909D-B941-9E11-60B4CC7FEAD9}" type="slidenum">
              <a:rPr lang="en-US" smtClean="0"/>
              <a:pPr/>
              <a:t>‹#›</a:t>
            </a:fld>
            <a:endParaRPr lang="en-US"/>
          </a:p>
        </p:txBody>
      </p:sp>
    </p:spTree>
    <p:extLst>
      <p:ext uri="{BB962C8B-B14F-4D97-AF65-F5344CB8AC3E}">
        <p14:creationId xmlns:p14="http://schemas.microsoft.com/office/powerpoint/2010/main" val="13259934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C43A1B1-D132-0647-90C8-BF70DEF1FFD1}" type="datetimeFigureOut">
              <a:rPr lang="en-US" smtClean="0"/>
              <a:pPr/>
              <a:t>4/4/2019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8B1A1E-909D-B941-9E11-60B4CC7FEAD9}" type="slidenum">
              <a:rPr lang="en-US" smtClean="0"/>
              <a:pPr/>
              <a:t>‹#›</a:t>
            </a:fld>
            <a:endParaRPr lang="en-US"/>
          </a:p>
        </p:txBody>
      </p:sp>
    </p:spTree>
    <p:extLst>
      <p:ext uri="{BB962C8B-B14F-4D97-AF65-F5344CB8AC3E}">
        <p14:creationId xmlns:p14="http://schemas.microsoft.com/office/powerpoint/2010/main" val="38262239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C43A1B1-D132-0647-90C8-BF70DEF1FFD1}" type="datetimeFigureOut">
              <a:rPr lang="en-US" smtClean="0"/>
              <a:pPr/>
              <a:t>4/4/2019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8B1A1E-909D-B941-9E11-60B4CC7FEAD9}" type="slidenum">
              <a:rPr lang="en-US" smtClean="0"/>
              <a:pPr/>
              <a:t>‹#›</a:t>
            </a:fld>
            <a:endParaRPr lang="en-US"/>
          </a:p>
        </p:txBody>
      </p:sp>
    </p:spTree>
    <p:extLst>
      <p:ext uri="{BB962C8B-B14F-4D97-AF65-F5344CB8AC3E}">
        <p14:creationId xmlns:p14="http://schemas.microsoft.com/office/powerpoint/2010/main" val="10972364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2" name="Rectangle 10"/>
          <p:cNvSpPr>
            <a:spLocks noChangeArrowheads="1"/>
          </p:cNvSpPr>
          <p:nvPr userDrawn="1"/>
        </p:nvSpPr>
        <p:spPr bwMode="auto">
          <a:xfrm>
            <a:off x="0" y="13106400"/>
            <a:ext cx="18288000" cy="609600"/>
          </a:xfrm>
          <a:prstGeom prst="rect">
            <a:avLst/>
          </a:prstGeom>
          <a:solidFill>
            <a:srgbClr val="DFDFB9"/>
          </a:solidFill>
          <a:ln w="9525">
            <a:noFill/>
            <a:miter lim="800000"/>
            <a:headEnd/>
            <a:tailEnd/>
          </a:ln>
          <a:effectLst/>
        </p:spPr>
        <p:txBody>
          <a:bodyPr wrap="none" anchor="ctr"/>
          <a:lstStyle/>
          <a:p>
            <a:pPr algn="ctr" defTabSz="1830388" eaLnBrk="0" hangingPunct="0">
              <a:defRPr/>
            </a:pPr>
            <a:endParaRPr lang="en-US" sz="3500">
              <a:latin typeface="Tahoma" pitchFamily="-112" charset="0"/>
              <a:ea typeface="ＭＳ Ｐゴシック" pitchFamily="-112" charset="-128"/>
              <a:cs typeface="+mn-cs"/>
            </a:endParaRPr>
          </a:p>
        </p:txBody>
      </p:sp>
      <p:pic>
        <p:nvPicPr>
          <p:cNvPr id="3" name="Picture 11" descr="broadlogo"/>
          <p:cNvPicPr>
            <a:picLocks noChangeAspect="1" noChangeArrowheads="1"/>
          </p:cNvPicPr>
          <p:nvPr userDrawn="1"/>
        </p:nvPicPr>
        <p:blipFill>
          <a:blip r:embed="rId2"/>
          <a:srcRect/>
          <a:stretch>
            <a:fillRect/>
          </a:stretch>
        </p:blipFill>
        <p:spPr bwMode="auto">
          <a:xfrm>
            <a:off x="17860963" y="13258800"/>
            <a:ext cx="350837" cy="381000"/>
          </a:xfrm>
          <a:prstGeom prst="rect">
            <a:avLst/>
          </a:prstGeom>
          <a:noFill/>
          <a:ln w="9525">
            <a:noFill/>
            <a:miter lim="800000"/>
            <a:headEnd/>
            <a:tailEnd/>
          </a:ln>
        </p:spPr>
      </p:pic>
      <p:sp>
        <p:nvSpPr>
          <p:cNvPr id="4" name="Text Box 12"/>
          <p:cNvSpPr txBox="1">
            <a:spLocks noChangeArrowheads="1"/>
          </p:cNvSpPr>
          <p:nvPr userDrawn="1"/>
        </p:nvSpPr>
        <p:spPr bwMode="auto">
          <a:xfrm>
            <a:off x="13784263" y="13273088"/>
            <a:ext cx="3970337" cy="350837"/>
          </a:xfrm>
          <a:prstGeom prst="rect">
            <a:avLst/>
          </a:prstGeom>
          <a:noFill/>
          <a:ln w="9525">
            <a:noFill/>
            <a:miter lim="800000"/>
            <a:headEnd/>
            <a:tailEnd/>
          </a:ln>
          <a:effectLst/>
        </p:spPr>
        <p:txBody>
          <a:bodyPr wrap="none">
            <a:spAutoFit/>
          </a:bodyPr>
          <a:lstStyle/>
          <a:p>
            <a:pPr defTabSz="1830388" eaLnBrk="0" hangingPunct="0">
              <a:defRPr/>
            </a:pPr>
            <a:r>
              <a:rPr lang="en-US" sz="1700">
                <a:latin typeface="Tahoma" pitchFamily="-112" charset="0"/>
                <a:ea typeface="ＭＳ Ｐゴシック" pitchFamily="-112" charset="-128"/>
                <a:cs typeface="+mn-cs"/>
              </a:rPr>
              <a:t>The Broad Institute of MIT and Harvard</a:t>
            </a:r>
          </a:p>
        </p:txBody>
      </p:sp>
      <p:sp>
        <p:nvSpPr>
          <p:cNvPr id="5" name="Rectangle 13"/>
          <p:cNvSpPr>
            <a:spLocks noChangeArrowheads="1"/>
          </p:cNvSpPr>
          <p:nvPr userDrawn="1"/>
        </p:nvSpPr>
        <p:spPr bwMode="auto">
          <a:xfrm>
            <a:off x="152400" y="13258800"/>
            <a:ext cx="18288000" cy="609600"/>
          </a:xfrm>
          <a:prstGeom prst="rect">
            <a:avLst/>
          </a:prstGeom>
          <a:solidFill>
            <a:srgbClr val="DFDFB9"/>
          </a:solidFill>
          <a:ln w="9525">
            <a:noFill/>
            <a:miter lim="800000"/>
            <a:headEnd/>
            <a:tailEnd/>
          </a:ln>
          <a:effectLst/>
        </p:spPr>
        <p:txBody>
          <a:bodyPr wrap="none" anchor="ctr"/>
          <a:lstStyle/>
          <a:p>
            <a:pPr algn="ctr" defTabSz="1830388" eaLnBrk="0" hangingPunct="0">
              <a:defRPr/>
            </a:pPr>
            <a:endParaRPr lang="en-US" sz="3500">
              <a:latin typeface="Tahoma" pitchFamily="-112" charset="0"/>
              <a:ea typeface="ＭＳ Ｐゴシック" pitchFamily="-112" charset="-128"/>
              <a:cs typeface="+mn-cs"/>
            </a:endParaRPr>
          </a:p>
        </p:txBody>
      </p:sp>
      <p:pic>
        <p:nvPicPr>
          <p:cNvPr id="6" name="Picture 14" descr="broadlogo"/>
          <p:cNvPicPr>
            <a:picLocks noChangeAspect="1" noChangeArrowheads="1"/>
          </p:cNvPicPr>
          <p:nvPr userDrawn="1"/>
        </p:nvPicPr>
        <p:blipFill>
          <a:blip r:embed="rId2"/>
          <a:srcRect/>
          <a:stretch>
            <a:fillRect/>
          </a:stretch>
        </p:blipFill>
        <p:spPr bwMode="auto">
          <a:xfrm>
            <a:off x="18013363" y="13411200"/>
            <a:ext cx="350837" cy="381000"/>
          </a:xfrm>
          <a:prstGeom prst="rect">
            <a:avLst/>
          </a:prstGeom>
          <a:noFill/>
          <a:ln w="9525">
            <a:noFill/>
            <a:miter lim="800000"/>
            <a:headEnd/>
            <a:tailEnd/>
          </a:ln>
        </p:spPr>
      </p:pic>
      <p:sp>
        <p:nvSpPr>
          <p:cNvPr id="7" name="Text Box 15"/>
          <p:cNvSpPr txBox="1">
            <a:spLocks noChangeArrowheads="1"/>
          </p:cNvSpPr>
          <p:nvPr userDrawn="1"/>
        </p:nvSpPr>
        <p:spPr bwMode="auto">
          <a:xfrm>
            <a:off x="13936663" y="13425488"/>
            <a:ext cx="3970337" cy="350837"/>
          </a:xfrm>
          <a:prstGeom prst="rect">
            <a:avLst/>
          </a:prstGeom>
          <a:noFill/>
          <a:ln w="9525">
            <a:noFill/>
            <a:miter lim="800000"/>
            <a:headEnd/>
            <a:tailEnd/>
          </a:ln>
          <a:effectLst/>
        </p:spPr>
        <p:txBody>
          <a:bodyPr wrap="none">
            <a:spAutoFit/>
          </a:bodyPr>
          <a:lstStyle/>
          <a:p>
            <a:pPr defTabSz="1830388" eaLnBrk="0" hangingPunct="0">
              <a:defRPr/>
            </a:pPr>
            <a:r>
              <a:rPr lang="en-US" sz="1700">
                <a:latin typeface="Tahoma" pitchFamily="-112" charset="0"/>
                <a:ea typeface="ＭＳ Ｐゴシック" pitchFamily="-112" charset="-128"/>
                <a:cs typeface="+mn-cs"/>
              </a:rPr>
              <a:t>The Broad Institute of MIT and Harvard</a:t>
            </a:r>
          </a:p>
        </p:txBody>
      </p:sp>
      <p:sp>
        <p:nvSpPr>
          <p:cNvPr id="8" name="Rectangle 16"/>
          <p:cNvSpPr>
            <a:spLocks noChangeArrowheads="1"/>
          </p:cNvSpPr>
          <p:nvPr userDrawn="1"/>
        </p:nvSpPr>
        <p:spPr bwMode="auto">
          <a:xfrm>
            <a:off x="304800" y="13411200"/>
            <a:ext cx="18288000" cy="609600"/>
          </a:xfrm>
          <a:prstGeom prst="rect">
            <a:avLst/>
          </a:prstGeom>
          <a:solidFill>
            <a:srgbClr val="DFDFB9"/>
          </a:solidFill>
          <a:ln w="9525">
            <a:noFill/>
            <a:miter lim="800000"/>
            <a:headEnd/>
            <a:tailEnd/>
          </a:ln>
          <a:effectLst/>
        </p:spPr>
        <p:txBody>
          <a:bodyPr wrap="none" anchor="ctr"/>
          <a:lstStyle/>
          <a:p>
            <a:pPr algn="ctr" defTabSz="1830388" eaLnBrk="0" hangingPunct="0">
              <a:defRPr/>
            </a:pPr>
            <a:endParaRPr lang="en-US" sz="3500">
              <a:latin typeface="Tahoma" pitchFamily="-112" charset="0"/>
              <a:ea typeface="ＭＳ Ｐゴシック" pitchFamily="-112" charset="-128"/>
              <a:cs typeface="+mn-cs"/>
            </a:endParaRPr>
          </a:p>
        </p:txBody>
      </p:sp>
      <p:pic>
        <p:nvPicPr>
          <p:cNvPr id="9" name="Picture 17" descr="broadlogo"/>
          <p:cNvPicPr>
            <a:picLocks noChangeAspect="1" noChangeArrowheads="1"/>
          </p:cNvPicPr>
          <p:nvPr userDrawn="1"/>
        </p:nvPicPr>
        <p:blipFill>
          <a:blip r:embed="rId2"/>
          <a:srcRect/>
          <a:stretch>
            <a:fillRect/>
          </a:stretch>
        </p:blipFill>
        <p:spPr bwMode="auto">
          <a:xfrm>
            <a:off x="18165763" y="13563600"/>
            <a:ext cx="350837" cy="381000"/>
          </a:xfrm>
          <a:prstGeom prst="rect">
            <a:avLst/>
          </a:prstGeom>
          <a:noFill/>
          <a:ln w="9525">
            <a:noFill/>
            <a:miter lim="800000"/>
            <a:headEnd/>
            <a:tailEnd/>
          </a:ln>
        </p:spPr>
      </p:pic>
      <p:sp>
        <p:nvSpPr>
          <p:cNvPr id="10" name="Text Box 18"/>
          <p:cNvSpPr txBox="1">
            <a:spLocks noChangeArrowheads="1"/>
          </p:cNvSpPr>
          <p:nvPr userDrawn="1"/>
        </p:nvSpPr>
        <p:spPr bwMode="auto">
          <a:xfrm>
            <a:off x="14089063" y="13577888"/>
            <a:ext cx="3970337" cy="350837"/>
          </a:xfrm>
          <a:prstGeom prst="rect">
            <a:avLst/>
          </a:prstGeom>
          <a:noFill/>
          <a:ln w="9525">
            <a:noFill/>
            <a:miter lim="800000"/>
            <a:headEnd/>
            <a:tailEnd/>
          </a:ln>
          <a:effectLst/>
        </p:spPr>
        <p:txBody>
          <a:bodyPr wrap="none">
            <a:spAutoFit/>
          </a:bodyPr>
          <a:lstStyle/>
          <a:p>
            <a:pPr defTabSz="1830388" eaLnBrk="0" hangingPunct="0">
              <a:defRPr/>
            </a:pPr>
            <a:r>
              <a:rPr lang="en-US" sz="1700">
                <a:latin typeface="Tahoma" pitchFamily="-112" charset="0"/>
                <a:ea typeface="ＭＳ Ｐゴシック" pitchFamily="-112" charset="-128"/>
                <a:cs typeface="+mn-cs"/>
              </a:rPr>
              <a:t>The Broad Institute of MIT and Harvard</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Rectangle 10"/>
          <p:cNvSpPr>
            <a:spLocks noChangeArrowheads="1"/>
          </p:cNvSpPr>
          <p:nvPr userDrawn="1"/>
        </p:nvSpPr>
        <p:spPr bwMode="auto">
          <a:xfrm>
            <a:off x="0" y="13106400"/>
            <a:ext cx="18288000" cy="609600"/>
          </a:xfrm>
          <a:prstGeom prst="rect">
            <a:avLst/>
          </a:prstGeom>
          <a:solidFill>
            <a:srgbClr val="DFDFB9"/>
          </a:solidFill>
          <a:ln w="9525">
            <a:noFill/>
            <a:miter lim="800000"/>
            <a:headEnd/>
            <a:tailEnd/>
          </a:ln>
          <a:effectLst/>
        </p:spPr>
        <p:txBody>
          <a:bodyPr wrap="none" anchor="ctr"/>
          <a:lstStyle/>
          <a:p>
            <a:pPr algn="ctr" defTabSz="1830388" eaLnBrk="0" hangingPunct="0">
              <a:defRPr/>
            </a:pPr>
            <a:endParaRPr lang="en-US" sz="3500">
              <a:latin typeface="Tahoma" pitchFamily="-112" charset="0"/>
              <a:ea typeface="ＭＳ Ｐゴシック" pitchFamily="-112" charset="-128"/>
              <a:cs typeface="+mn-cs"/>
            </a:endParaRPr>
          </a:p>
        </p:txBody>
      </p:sp>
      <p:pic>
        <p:nvPicPr>
          <p:cNvPr id="3" name="Picture 11" descr="broadlogo"/>
          <p:cNvPicPr>
            <a:picLocks noChangeAspect="1" noChangeArrowheads="1"/>
          </p:cNvPicPr>
          <p:nvPr userDrawn="1"/>
        </p:nvPicPr>
        <p:blipFill>
          <a:blip r:embed="rId2"/>
          <a:srcRect/>
          <a:stretch>
            <a:fillRect/>
          </a:stretch>
        </p:blipFill>
        <p:spPr bwMode="auto">
          <a:xfrm>
            <a:off x="17860963" y="13258800"/>
            <a:ext cx="350837" cy="381000"/>
          </a:xfrm>
          <a:prstGeom prst="rect">
            <a:avLst/>
          </a:prstGeom>
          <a:noFill/>
          <a:ln w="9525">
            <a:noFill/>
            <a:miter lim="800000"/>
            <a:headEnd/>
            <a:tailEnd/>
          </a:ln>
        </p:spPr>
      </p:pic>
      <p:sp>
        <p:nvSpPr>
          <p:cNvPr id="4" name="Text Box 12"/>
          <p:cNvSpPr txBox="1">
            <a:spLocks noChangeArrowheads="1"/>
          </p:cNvSpPr>
          <p:nvPr userDrawn="1"/>
        </p:nvSpPr>
        <p:spPr bwMode="auto">
          <a:xfrm>
            <a:off x="13784263" y="13273088"/>
            <a:ext cx="3970337" cy="350837"/>
          </a:xfrm>
          <a:prstGeom prst="rect">
            <a:avLst/>
          </a:prstGeom>
          <a:noFill/>
          <a:ln w="9525">
            <a:noFill/>
            <a:miter lim="800000"/>
            <a:headEnd/>
            <a:tailEnd/>
          </a:ln>
          <a:effectLst/>
        </p:spPr>
        <p:txBody>
          <a:bodyPr wrap="none">
            <a:spAutoFit/>
          </a:bodyPr>
          <a:lstStyle/>
          <a:p>
            <a:pPr defTabSz="1830388" eaLnBrk="0" hangingPunct="0">
              <a:defRPr/>
            </a:pPr>
            <a:r>
              <a:rPr lang="en-US" sz="1700">
                <a:latin typeface="Tahoma" pitchFamily="-112" charset="0"/>
                <a:ea typeface="ＭＳ Ｐゴシック" pitchFamily="-112" charset="-128"/>
                <a:cs typeface="+mn-cs"/>
              </a:rPr>
              <a:t>The Broad Institute of MIT and Harvard</a:t>
            </a:r>
          </a:p>
        </p:txBody>
      </p:sp>
      <p:sp>
        <p:nvSpPr>
          <p:cNvPr id="5" name="Rectangle 13"/>
          <p:cNvSpPr>
            <a:spLocks noChangeArrowheads="1"/>
          </p:cNvSpPr>
          <p:nvPr userDrawn="1"/>
        </p:nvSpPr>
        <p:spPr bwMode="auto">
          <a:xfrm>
            <a:off x="152400" y="13258800"/>
            <a:ext cx="18288000" cy="609600"/>
          </a:xfrm>
          <a:prstGeom prst="rect">
            <a:avLst/>
          </a:prstGeom>
          <a:solidFill>
            <a:srgbClr val="DFDFB9"/>
          </a:solidFill>
          <a:ln w="9525">
            <a:noFill/>
            <a:miter lim="800000"/>
            <a:headEnd/>
            <a:tailEnd/>
          </a:ln>
          <a:effectLst/>
        </p:spPr>
        <p:txBody>
          <a:bodyPr wrap="none" anchor="ctr"/>
          <a:lstStyle/>
          <a:p>
            <a:pPr algn="ctr" defTabSz="1830388" eaLnBrk="0" hangingPunct="0">
              <a:defRPr/>
            </a:pPr>
            <a:endParaRPr lang="en-US" sz="3500">
              <a:latin typeface="Tahoma" pitchFamily="-112" charset="0"/>
              <a:ea typeface="ＭＳ Ｐゴシック" pitchFamily="-112" charset="-128"/>
              <a:cs typeface="+mn-cs"/>
            </a:endParaRPr>
          </a:p>
        </p:txBody>
      </p:sp>
      <p:pic>
        <p:nvPicPr>
          <p:cNvPr id="6" name="Picture 14" descr="broadlogo"/>
          <p:cNvPicPr>
            <a:picLocks noChangeAspect="1" noChangeArrowheads="1"/>
          </p:cNvPicPr>
          <p:nvPr userDrawn="1"/>
        </p:nvPicPr>
        <p:blipFill>
          <a:blip r:embed="rId2"/>
          <a:srcRect/>
          <a:stretch>
            <a:fillRect/>
          </a:stretch>
        </p:blipFill>
        <p:spPr bwMode="auto">
          <a:xfrm>
            <a:off x="18013363" y="13411200"/>
            <a:ext cx="350837" cy="381000"/>
          </a:xfrm>
          <a:prstGeom prst="rect">
            <a:avLst/>
          </a:prstGeom>
          <a:noFill/>
          <a:ln w="9525">
            <a:noFill/>
            <a:miter lim="800000"/>
            <a:headEnd/>
            <a:tailEnd/>
          </a:ln>
        </p:spPr>
      </p:pic>
      <p:sp>
        <p:nvSpPr>
          <p:cNvPr id="7" name="Text Box 15"/>
          <p:cNvSpPr txBox="1">
            <a:spLocks noChangeArrowheads="1"/>
          </p:cNvSpPr>
          <p:nvPr userDrawn="1"/>
        </p:nvSpPr>
        <p:spPr bwMode="auto">
          <a:xfrm>
            <a:off x="13936663" y="13425488"/>
            <a:ext cx="3970337" cy="350837"/>
          </a:xfrm>
          <a:prstGeom prst="rect">
            <a:avLst/>
          </a:prstGeom>
          <a:noFill/>
          <a:ln w="9525">
            <a:noFill/>
            <a:miter lim="800000"/>
            <a:headEnd/>
            <a:tailEnd/>
          </a:ln>
          <a:effectLst/>
        </p:spPr>
        <p:txBody>
          <a:bodyPr wrap="none">
            <a:spAutoFit/>
          </a:bodyPr>
          <a:lstStyle/>
          <a:p>
            <a:pPr defTabSz="1830388" eaLnBrk="0" hangingPunct="0">
              <a:defRPr/>
            </a:pPr>
            <a:r>
              <a:rPr lang="en-US" sz="1700">
                <a:latin typeface="Tahoma" pitchFamily="-112" charset="0"/>
                <a:ea typeface="ＭＳ Ｐゴシック" pitchFamily="-112" charset="-128"/>
                <a:cs typeface="+mn-cs"/>
              </a:rPr>
              <a:t>The Broad Institute of MIT and Harvard</a:t>
            </a:r>
          </a:p>
        </p:txBody>
      </p:sp>
      <p:sp>
        <p:nvSpPr>
          <p:cNvPr id="8" name="Rectangle 16"/>
          <p:cNvSpPr>
            <a:spLocks noChangeArrowheads="1"/>
          </p:cNvSpPr>
          <p:nvPr userDrawn="1"/>
        </p:nvSpPr>
        <p:spPr bwMode="auto">
          <a:xfrm>
            <a:off x="304800" y="13411200"/>
            <a:ext cx="18288000" cy="609600"/>
          </a:xfrm>
          <a:prstGeom prst="rect">
            <a:avLst/>
          </a:prstGeom>
          <a:solidFill>
            <a:srgbClr val="DFDFB9"/>
          </a:solidFill>
          <a:ln w="9525">
            <a:noFill/>
            <a:miter lim="800000"/>
            <a:headEnd/>
            <a:tailEnd/>
          </a:ln>
          <a:effectLst/>
        </p:spPr>
        <p:txBody>
          <a:bodyPr wrap="none" anchor="ctr"/>
          <a:lstStyle/>
          <a:p>
            <a:pPr algn="ctr" defTabSz="1830388" eaLnBrk="0" hangingPunct="0">
              <a:defRPr/>
            </a:pPr>
            <a:endParaRPr lang="en-US" sz="3500">
              <a:latin typeface="Tahoma" pitchFamily="-112" charset="0"/>
              <a:ea typeface="ＭＳ Ｐゴシック" pitchFamily="-112" charset="-128"/>
              <a:cs typeface="+mn-cs"/>
            </a:endParaRPr>
          </a:p>
        </p:txBody>
      </p:sp>
      <p:pic>
        <p:nvPicPr>
          <p:cNvPr id="9" name="Picture 17" descr="broadlogo"/>
          <p:cNvPicPr>
            <a:picLocks noChangeAspect="1" noChangeArrowheads="1"/>
          </p:cNvPicPr>
          <p:nvPr userDrawn="1"/>
        </p:nvPicPr>
        <p:blipFill>
          <a:blip r:embed="rId2"/>
          <a:srcRect/>
          <a:stretch>
            <a:fillRect/>
          </a:stretch>
        </p:blipFill>
        <p:spPr bwMode="auto">
          <a:xfrm>
            <a:off x="18165763" y="13563600"/>
            <a:ext cx="350837" cy="381000"/>
          </a:xfrm>
          <a:prstGeom prst="rect">
            <a:avLst/>
          </a:prstGeom>
          <a:noFill/>
          <a:ln w="9525">
            <a:noFill/>
            <a:miter lim="800000"/>
            <a:headEnd/>
            <a:tailEnd/>
          </a:ln>
        </p:spPr>
      </p:pic>
      <p:sp>
        <p:nvSpPr>
          <p:cNvPr id="10" name="Text Box 18"/>
          <p:cNvSpPr txBox="1">
            <a:spLocks noChangeArrowheads="1"/>
          </p:cNvSpPr>
          <p:nvPr userDrawn="1"/>
        </p:nvSpPr>
        <p:spPr bwMode="auto">
          <a:xfrm>
            <a:off x="14089063" y="13577888"/>
            <a:ext cx="3970337" cy="350837"/>
          </a:xfrm>
          <a:prstGeom prst="rect">
            <a:avLst/>
          </a:prstGeom>
          <a:noFill/>
          <a:ln w="9525">
            <a:noFill/>
            <a:miter lim="800000"/>
            <a:headEnd/>
            <a:tailEnd/>
          </a:ln>
          <a:effectLst/>
        </p:spPr>
        <p:txBody>
          <a:bodyPr wrap="none">
            <a:spAutoFit/>
          </a:bodyPr>
          <a:lstStyle/>
          <a:p>
            <a:pPr defTabSz="1830388" eaLnBrk="0" hangingPunct="0">
              <a:defRPr/>
            </a:pPr>
            <a:r>
              <a:rPr lang="en-US" sz="1700">
                <a:latin typeface="Tahoma" pitchFamily="-112" charset="0"/>
                <a:ea typeface="ＭＳ Ｐゴシック" pitchFamily="-112" charset="-128"/>
                <a:cs typeface="+mn-cs"/>
              </a:rPr>
              <a:t>The Broad Institute of MIT and Harvard</a:t>
            </a:r>
          </a:p>
        </p:txBody>
      </p:sp>
    </p:spTree>
    <p:extLst>
      <p:ext uri="{BB962C8B-B14F-4D97-AF65-F5344CB8AC3E}">
        <p14:creationId xmlns:p14="http://schemas.microsoft.com/office/powerpoint/2010/main" val="13618163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C43A1B1-D132-0647-90C8-BF70DEF1FFD1}" type="datetimeFigureOut">
              <a:rPr lang="en-US" smtClean="0"/>
              <a:pPr/>
              <a:t>4/4/2019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8B1A1E-909D-B941-9E11-60B4CC7FEAD9}" type="slidenum">
              <a:rPr lang="en-US" smtClean="0"/>
              <a:pPr/>
              <a:t>‹#›</a:t>
            </a:fld>
            <a:endParaRPr lang="en-US"/>
          </a:p>
        </p:txBody>
      </p:sp>
    </p:spTree>
    <p:extLst>
      <p:ext uri="{BB962C8B-B14F-4D97-AF65-F5344CB8AC3E}">
        <p14:creationId xmlns:p14="http://schemas.microsoft.com/office/powerpoint/2010/main" val="17113715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C43A1B1-D132-0647-90C8-BF70DEF1FFD1}" type="datetimeFigureOut">
              <a:rPr lang="en-US" smtClean="0"/>
              <a:pPr/>
              <a:t>4/4/2019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8B1A1E-909D-B941-9E11-60B4CC7FEAD9}" type="slidenum">
              <a:rPr lang="en-US" smtClean="0"/>
              <a:pPr/>
              <a:t>‹#›</a:t>
            </a:fld>
            <a:endParaRPr lang="en-US"/>
          </a:p>
        </p:txBody>
      </p:sp>
    </p:spTree>
    <p:extLst>
      <p:ext uri="{BB962C8B-B14F-4D97-AF65-F5344CB8AC3E}">
        <p14:creationId xmlns:p14="http://schemas.microsoft.com/office/powerpoint/2010/main" val="10618111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BC43A1B1-D132-0647-90C8-BF70DEF1FFD1}" type="datetimeFigureOut">
              <a:rPr lang="en-US" smtClean="0"/>
              <a:pPr/>
              <a:t>4/4/2019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E8B1A1E-909D-B941-9E11-60B4CC7FEAD9}" type="slidenum">
              <a:rPr lang="en-US" smtClean="0"/>
              <a:pPr/>
              <a:t>‹#›</a:t>
            </a:fld>
            <a:endParaRPr lang="en-US"/>
          </a:p>
        </p:txBody>
      </p:sp>
    </p:spTree>
    <p:extLst>
      <p:ext uri="{BB962C8B-B14F-4D97-AF65-F5344CB8AC3E}">
        <p14:creationId xmlns:p14="http://schemas.microsoft.com/office/powerpoint/2010/main" val="22327430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BC43A1B1-D132-0647-90C8-BF70DEF1FFD1}" type="datetimeFigureOut">
              <a:rPr lang="en-US" smtClean="0"/>
              <a:pPr/>
              <a:t>4/4/2019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E8B1A1E-909D-B941-9E11-60B4CC7FEAD9}" type="slidenum">
              <a:rPr lang="en-US" smtClean="0"/>
              <a:pPr/>
              <a:t>‹#›</a:t>
            </a:fld>
            <a:endParaRPr lang="en-US"/>
          </a:p>
        </p:txBody>
      </p:sp>
    </p:spTree>
    <p:extLst>
      <p:ext uri="{BB962C8B-B14F-4D97-AF65-F5344CB8AC3E}">
        <p14:creationId xmlns:p14="http://schemas.microsoft.com/office/powerpoint/2010/main" val="17746142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BC43A1B1-D132-0647-90C8-BF70DEF1FFD1}" type="datetimeFigureOut">
              <a:rPr lang="en-US" smtClean="0"/>
              <a:pPr/>
              <a:t>4/4/2019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E8B1A1E-909D-B941-9E11-60B4CC7FEAD9}" type="slidenum">
              <a:rPr lang="en-US" smtClean="0"/>
              <a:pPr/>
              <a:t>‹#›</a:t>
            </a:fld>
            <a:endParaRPr lang="en-US"/>
          </a:p>
        </p:txBody>
      </p:sp>
    </p:spTree>
    <p:extLst>
      <p:ext uri="{BB962C8B-B14F-4D97-AF65-F5344CB8AC3E}">
        <p14:creationId xmlns:p14="http://schemas.microsoft.com/office/powerpoint/2010/main" val="251014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C43A1B1-D132-0647-90C8-BF70DEF1FFD1}" type="datetimeFigureOut">
              <a:rPr lang="en-US" smtClean="0"/>
              <a:pPr/>
              <a:t>4/4/2019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E8B1A1E-909D-B941-9E11-60B4CC7FEAD9}" type="slidenum">
              <a:rPr lang="en-US" smtClean="0"/>
              <a:pPr/>
              <a:t>‹#›</a:t>
            </a:fld>
            <a:endParaRPr lang="en-US"/>
          </a:p>
        </p:txBody>
      </p:sp>
    </p:spTree>
    <p:extLst>
      <p:ext uri="{BB962C8B-B14F-4D97-AF65-F5344CB8AC3E}">
        <p14:creationId xmlns:p14="http://schemas.microsoft.com/office/powerpoint/2010/main" val="41183600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C43A1B1-D132-0647-90C8-BF70DEF1FFD1}" type="datetimeFigureOut">
              <a:rPr lang="en-US" smtClean="0"/>
              <a:pPr/>
              <a:t>4/4/2019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E8B1A1E-909D-B941-9E11-60B4CC7FEAD9}" type="slidenum">
              <a:rPr lang="en-US" smtClean="0"/>
              <a:pPr/>
              <a:t>‹#›</a:t>
            </a:fld>
            <a:endParaRPr lang="en-US"/>
          </a:p>
        </p:txBody>
      </p:sp>
    </p:spTree>
    <p:extLst>
      <p:ext uri="{BB962C8B-B14F-4D97-AF65-F5344CB8AC3E}">
        <p14:creationId xmlns:p14="http://schemas.microsoft.com/office/powerpoint/2010/main" val="12955799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C43A1B1-D132-0647-90C8-BF70DEF1FFD1}" type="datetimeFigureOut">
              <a:rPr lang="en-US" smtClean="0"/>
              <a:pPr/>
              <a:t>4/4/2019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E8B1A1E-909D-B941-9E11-60B4CC7FEAD9}" type="slidenum">
              <a:rPr lang="en-US" smtClean="0"/>
              <a:pPr/>
              <a:t>‹#›</a:t>
            </a:fld>
            <a:endParaRPr lang="en-US"/>
          </a:p>
        </p:txBody>
      </p:sp>
    </p:spTree>
    <p:extLst>
      <p:ext uri="{BB962C8B-B14F-4D97-AF65-F5344CB8AC3E}">
        <p14:creationId xmlns:p14="http://schemas.microsoft.com/office/powerpoint/2010/main" val="24179471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C43A1B1-D132-0647-90C8-BF70DEF1FFD1}" type="datetimeFigureOut">
              <a:rPr lang="en-US" smtClean="0"/>
              <a:pPr/>
              <a:t>4/4/2019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E8B1A1E-909D-B941-9E11-60B4CC7FEAD9}" type="slidenum">
              <a:rPr lang="en-US" smtClean="0"/>
              <a:pPr/>
              <a:t>‹#›</a:t>
            </a:fld>
            <a:endParaRPr lang="en-US"/>
          </a:p>
        </p:txBody>
      </p:sp>
    </p:spTree>
    <p:extLst>
      <p:ext uri="{BB962C8B-B14F-4D97-AF65-F5344CB8AC3E}">
        <p14:creationId xmlns:p14="http://schemas.microsoft.com/office/powerpoint/2010/main" val="2098207746"/>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60" r:id="rId12"/>
    <p:sldLayoutId id="2147483685" r:id="rId1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cloud.genepattern.org/" TargetMode="External"/><Relationship Id="rId2" Type="http://schemas.openxmlformats.org/officeDocument/2006/relationships/hyperlink" Target="https://notebook.genepattern.org/" TargetMode="Externa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notesSlide" Target="../notesSlides/notesSlide8.xml"/><Relationship Id="rId1" Type="http://schemas.openxmlformats.org/officeDocument/2006/relationships/slideLayout" Target="../slideLayouts/slideLayout13.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1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16.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42.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1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44.png"/></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45.png"/></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46.png"/></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47.png"/></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48.png"/></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image" Target="../media/image52.png"/><Relationship Id="rId4" Type="http://schemas.openxmlformats.org/officeDocument/2006/relationships/image" Target="../media/image50.png"/></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53.png"/></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1.xml"/><Relationship Id="rId1" Type="http://schemas.openxmlformats.org/officeDocument/2006/relationships/slideLayout" Target="../slideLayouts/slideLayout7.xml"/><Relationship Id="rId5" Type="http://schemas.openxmlformats.org/officeDocument/2006/relationships/image" Target="../media/image55.png"/><Relationship Id="rId4" Type="http://schemas.openxmlformats.org/officeDocument/2006/relationships/image" Target="../media/image54.png"/></Relationships>
</file>

<file path=ppt/slides/_rels/slide27.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59.png"/><Relationship Id="rId11" Type="http://schemas.openxmlformats.org/officeDocument/2006/relationships/image" Target="../media/image64.PNG"/><Relationship Id="rId5" Type="http://schemas.openxmlformats.org/officeDocument/2006/relationships/image" Target="../media/image58.png"/><Relationship Id="rId10" Type="http://schemas.openxmlformats.org/officeDocument/2006/relationships/image" Target="../media/image63.png"/><Relationship Id="rId4" Type="http://schemas.openxmlformats.org/officeDocument/2006/relationships/image" Target="../media/image57.png"/><Relationship Id="rId9" Type="http://schemas.openxmlformats.org/officeDocument/2006/relationships/image" Target="../media/image62.png"/></Relationships>
</file>

<file path=ppt/slides/_rels/slide28.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image" Target="../media/image59.png"/><Relationship Id="rId11" Type="http://schemas.openxmlformats.org/officeDocument/2006/relationships/image" Target="../media/image64.PNG"/><Relationship Id="rId5" Type="http://schemas.openxmlformats.org/officeDocument/2006/relationships/image" Target="../media/image58.png"/><Relationship Id="rId10" Type="http://schemas.openxmlformats.org/officeDocument/2006/relationships/image" Target="../media/image63.png"/><Relationship Id="rId4" Type="http://schemas.openxmlformats.org/officeDocument/2006/relationships/image" Target="../media/image57.png"/><Relationship Id="rId9" Type="http://schemas.openxmlformats.org/officeDocument/2006/relationships/image" Target="../media/image62.png"/></Relationships>
</file>

<file path=ppt/slides/_rels/slide2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6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68.png"/></Relationships>
</file>

<file path=ppt/slides/_rels/slide32.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hyperlink" Target="https://cloud.genepattern.org/" TargetMode="External"/><Relationship Id="rId7" Type="http://schemas.openxmlformats.org/officeDocument/2006/relationships/image" Target="../media/image71.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70.jpg"/><Relationship Id="rId5" Type="http://schemas.openxmlformats.org/officeDocument/2006/relationships/image" Target="../media/image69.png"/><Relationship Id="rId4" Type="http://schemas.openxmlformats.org/officeDocument/2006/relationships/hyperlink" Target="http://www.genepattern.org/" TargetMode="External"/><Relationship Id="rId9" Type="http://schemas.openxmlformats.org/officeDocument/2006/relationships/image" Target="../media/image35.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png"/><Relationship Id="rId18" Type="http://schemas.openxmlformats.org/officeDocument/2006/relationships/image" Target="../media/image21.png"/><Relationship Id="rId3" Type="http://schemas.openxmlformats.org/officeDocument/2006/relationships/image" Target="../media/image6.png"/><Relationship Id="rId21" Type="http://schemas.openxmlformats.org/officeDocument/2006/relationships/image" Target="../media/image24.png"/><Relationship Id="rId7" Type="http://schemas.openxmlformats.org/officeDocument/2006/relationships/image" Target="../media/image10.png"/><Relationship Id="rId12" Type="http://schemas.openxmlformats.org/officeDocument/2006/relationships/image" Target="../media/image15.png"/><Relationship Id="rId17" Type="http://schemas.openxmlformats.org/officeDocument/2006/relationships/image" Target="../media/image20.png"/><Relationship Id="rId2" Type="http://schemas.openxmlformats.org/officeDocument/2006/relationships/image" Target="../media/image5.png"/><Relationship Id="rId16" Type="http://schemas.openxmlformats.org/officeDocument/2006/relationships/image" Target="../media/image19.png"/><Relationship Id="rId20"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14.png"/><Relationship Id="rId24" Type="http://schemas.openxmlformats.org/officeDocument/2006/relationships/image" Target="../media/image27.png"/><Relationship Id="rId5" Type="http://schemas.openxmlformats.org/officeDocument/2006/relationships/image" Target="../media/image8.png"/><Relationship Id="rId15" Type="http://schemas.openxmlformats.org/officeDocument/2006/relationships/image" Target="../media/image18.png"/><Relationship Id="rId23" Type="http://schemas.openxmlformats.org/officeDocument/2006/relationships/image" Target="../media/image26.png"/><Relationship Id="rId10" Type="http://schemas.openxmlformats.org/officeDocument/2006/relationships/image" Target="../media/image13.png"/><Relationship Id="rId19" Type="http://schemas.openxmlformats.org/officeDocument/2006/relationships/image" Target="../media/image22.png"/><Relationship Id="rId4" Type="http://schemas.openxmlformats.org/officeDocument/2006/relationships/image" Target="../media/image7.png"/><Relationship Id="rId9" Type="http://schemas.openxmlformats.org/officeDocument/2006/relationships/image" Target="../media/image12.png"/><Relationship Id="rId14" Type="http://schemas.openxmlformats.org/officeDocument/2006/relationships/image" Target="../media/image17.png"/><Relationship Id="rId22" Type="http://schemas.openxmlformats.org/officeDocument/2006/relationships/image" Target="../media/image25.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19"/>
          <p:cNvSpPr>
            <a:spLocks noChangeArrowheads="1"/>
          </p:cNvSpPr>
          <p:nvPr/>
        </p:nvSpPr>
        <p:spPr bwMode="auto">
          <a:xfrm>
            <a:off x="2989151" y="282946"/>
            <a:ext cx="2703967" cy="600075"/>
          </a:xfrm>
          <a:prstGeom prst="rect">
            <a:avLst/>
          </a:prstGeom>
          <a:noFill/>
          <a:ln w="9525">
            <a:noFill/>
            <a:miter lim="800000"/>
            <a:headEnd/>
            <a:tailEnd/>
          </a:ln>
        </p:spPr>
        <p:txBody>
          <a:bodyPr wrap="square" lIns="45700" tIns="22850" rIns="45700" bIns="22850">
            <a:prstTxWarp prst="textNoShape">
              <a:avLst/>
            </a:prstTxWarp>
            <a:spAutoFit/>
          </a:bodyPr>
          <a:lstStyle/>
          <a:p>
            <a:r>
              <a:rPr lang="en-US" sz="3600" b="1" dirty="0">
                <a:latin typeface="+mj-lt"/>
                <a:cs typeface="Arial" panose="020B0604020202020204" pitchFamily="34" charset="0"/>
              </a:rPr>
              <a:t>Preliminaries</a:t>
            </a:r>
          </a:p>
        </p:txBody>
      </p:sp>
      <p:sp>
        <p:nvSpPr>
          <p:cNvPr id="7" name="Rectangle 6"/>
          <p:cNvSpPr>
            <a:spLocks noChangeArrowheads="1"/>
          </p:cNvSpPr>
          <p:nvPr/>
        </p:nvSpPr>
        <p:spPr bwMode="auto">
          <a:xfrm>
            <a:off x="353291" y="2346500"/>
            <a:ext cx="8790709" cy="1348061"/>
          </a:xfrm>
          <a:prstGeom prst="rect">
            <a:avLst/>
          </a:prstGeom>
          <a:noFill/>
          <a:ln w="9525">
            <a:noFill/>
            <a:miter lim="800000"/>
            <a:headEnd/>
            <a:tailEnd/>
          </a:ln>
          <a:effectLst>
            <a:prstShdw prst="shdw18" dist="17961" dir="13500000">
              <a:schemeClr val="accent1">
                <a:gamma/>
                <a:shade val="60000"/>
                <a:invGamma/>
                <a:alpha val="74998"/>
              </a:schemeClr>
            </a:prstShdw>
          </a:effectLst>
        </p:spPr>
        <p:txBody>
          <a:bodyPr wrap="square">
            <a:prstTxWarp prst="textNoShape">
              <a:avLst/>
            </a:prstTxWarp>
            <a:spAutoFit/>
          </a:bodyPr>
          <a:lstStyle/>
          <a:p>
            <a:pPr marL="169863" indent="-169863">
              <a:spcBef>
                <a:spcPct val="20000"/>
              </a:spcBef>
              <a:buFont typeface="Arial" pitchFamily="-109" charset="0"/>
              <a:buChar char="•"/>
              <a:defRPr/>
            </a:pPr>
            <a:r>
              <a:rPr lang="en-US" sz="2400" dirty="0">
                <a:cs typeface="Arial" panose="020B0604020202020204" pitchFamily="34" charset="0"/>
              </a:rPr>
              <a:t>Make sure you are connected to the wireless </a:t>
            </a:r>
            <a:r>
              <a:rPr lang="en-US" sz="2400" dirty="0" smtClean="0">
                <a:cs typeface="Arial" panose="020B0604020202020204" pitchFamily="34" charset="0"/>
              </a:rPr>
              <a:t>network</a:t>
            </a:r>
          </a:p>
          <a:p>
            <a:pPr marL="169863" indent="-169863">
              <a:spcBef>
                <a:spcPct val="20000"/>
              </a:spcBef>
              <a:buFont typeface="Arial" pitchFamily="-109" charset="0"/>
              <a:buChar char="•"/>
              <a:defRPr/>
            </a:pPr>
            <a:r>
              <a:rPr lang="en-US" sz="2400" dirty="0" smtClean="0">
                <a:cs typeface="Arial" panose="020B0604020202020204" pitchFamily="34" charset="0"/>
              </a:rPr>
              <a:t>Register and log in </a:t>
            </a:r>
            <a:r>
              <a:rPr lang="en-US" sz="2400" dirty="0">
                <a:cs typeface="Arial" panose="020B0604020202020204" pitchFamily="34" charset="0"/>
              </a:rPr>
              <a:t>at </a:t>
            </a:r>
            <a:r>
              <a:rPr lang="en-US" sz="2400" dirty="0">
                <a:cs typeface="Arial" panose="020B0604020202020204" pitchFamily="34" charset="0"/>
                <a:hlinkClick r:id="rId2"/>
              </a:rPr>
              <a:t>https://</a:t>
            </a:r>
            <a:r>
              <a:rPr lang="en-US" sz="2400" dirty="0" smtClean="0">
                <a:cs typeface="Arial" panose="020B0604020202020204" pitchFamily="34" charset="0"/>
                <a:hlinkClick r:id="rId2"/>
              </a:rPr>
              <a:t>notebook.genepattern.org</a:t>
            </a:r>
            <a:endParaRPr lang="en-US" sz="2400" dirty="0" smtClean="0">
              <a:cs typeface="Arial" panose="020B0604020202020204" pitchFamily="34" charset="0"/>
            </a:endParaRPr>
          </a:p>
          <a:p>
            <a:pPr marL="169863" indent="-169863">
              <a:spcBef>
                <a:spcPct val="20000"/>
              </a:spcBef>
              <a:buFont typeface="Arial" pitchFamily="-109" charset="0"/>
              <a:buChar char="•"/>
              <a:defRPr/>
            </a:pPr>
            <a:r>
              <a:rPr lang="en-US" sz="2400" dirty="0" smtClean="0">
                <a:cs typeface="Arial" panose="020B0604020202020204" pitchFamily="34" charset="0"/>
              </a:rPr>
              <a:t>Make sure you can </a:t>
            </a:r>
            <a:r>
              <a:rPr lang="en-US" sz="2400" dirty="0">
                <a:cs typeface="Arial" panose="020B0604020202020204" pitchFamily="34" charset="0"/>
              </a:rPr>
              <a:t>log in to: </a:t>
            </a:r>
            <a:r>
              <a:rPr lang="en-US" sz="2400" dirty="0">
                <a:cs typeface="Arial" panose="020B0604020202020204" pitchFamily="34" charset="0"/>
                <a:hlinkClick r:id="rId3"/>
              </a:rPr>
              <a:t>https</a:t>
            </a:r>
            <a:r>
              <a:rPr lang="en-US" sz="2400" dirty="0" smtClean="0">
                <a:cs typeface="Arial" panose="020B0604020202020204" pitchFamily="34" charset="0"/>
                <a:hlinkClick r:id="rId3"/>
              </a:rPr>
              <a:t>://cloud.genepattern.org</a:t>
            </a:r>
            <a:endParaRPr lang="en-US" sz="2400" dirty="0" smtClean="0">
              <a:cs typeface="Arial" panose="020B0604020202020204" pitchFamily="34" charset="0"/>
            </a:endParaRPr>
          </a:p>
        </p:txBody>
      </p:sp>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AutoShape 8"/>
          <p:cNvSpPr>
            <a:spLocks noChangeArrowheads="1"/>
          </p:cNvSpPr>
          <p:nvPr/>
        </p:nvSpPr>
        <p:spPr bwMode="auto">
          <a:xfrm>
            <a:off x="2209800" y="4267200"/>
            <a:ext cx="1600200" cy="1066800"/>
          </a:xfrm>
          <a:prstGeom prst="roundRect">
            <a:avLst>
              <a:gd name="adj" fmla="val 16667"/>
            </a:avLst>
          </a:prstGeom>
          <a:solidFill>
            <a:schemeClr val="tx2">
              <a:lumMod val="40000"/>
              <a:lumOff val="60000"/>
            </a:schemeClr>
          </a:solidFill>
          <a:ln w="9525">
            <a:noFill/>
            <a:round/>
            <a:headEnd/>
            <a:tailEnd/>
          </a:ln>
        </p:spPr>
        <p:txBody>
          <a:bodyPr wrap="none" anchor="ctr">
            <a:prstTxWarp prst="textNoShape">
              <a:avLst/>
            </a:prstTxWarp>
          </a:bodyPr>
          <a:lstStyle/>
          <a:p>
            <a:pPr algn="ctr">
              <a:defRPr/>
            </a:pPr>
            <a:r>
              <a:rPr lang="en-US" sz="1800" dirty="0">
                <a:latin typeface="Calibri" charset="0"/>
                <a:ea typeface="ＭＳ Ｐゴシック" charset="-128"/>
                <a:cs typeface="ＭＳ Ｐゴシック" charset="-128"/>
              </a:rPr>
              <a:t>Support</a:t>
            </a:r>
          </a:p>
          <a:p>
            <a:pPr algn="ctr">
              <a:defRPr/>
            </a:pPr>
            <a:r>
              <a:rPr lang="en-US" sz="1800" dirty="0">
                <a:latin typeface="Calibri" charset="0"/>
                <a:ea typeface="ＭＳ Ｐゴシック" charset="-128"/>
                <a:cs typeface="ＭＳ Ｐゴシック" charset="-128"/>
              </a:rPr>
              <a:t>Vector</a:t>
            </a:r>
          </a:p>
          <a:p>
            <a:pPr algn="ctr">
              <a:defRPr/>
            </a:pPr>
            <a:r>
              <a:rPr lang="en-US" sz="1800" dirty="0">
                <a:latin typeface="Calibri" charset="0"/>
                <a:ea typeface="ＭＳ Ｐゴシック" charset="-128"/>
                <a:cs typeface="ＭＳ Ｐゴシック" charset="-128"/>
              </a:rPr>
              <a:t>Machines</a:t>
            </a:r>
          </a:p>
        </p:txBody>
      </p:sp>
      <p:sp>
        <p:nvSpPr>
          <p:cNvPr id="31747" name="Rectangle 19"/>
          <p:cNvSpPr>
            <a:spLocks noChangeArrowheads="1"/>
          </p:cNvSpPr>
          <p:nvPr/>
        </p:nvSpPr>
        <p:spPr bwMode="auto">
          <a:xfrm>
            <a:off x="0" y="406435"/>
            <a:ext cx="9144000" cy="600144"/>
          </a:xfrm>
          <a:prstGeom prst="rect">
            <a:avLst/>
          </a:prstGeom>
          <a:noFill/>
          <a:ln w="9525">
            <a:noFill/>
            <a:miter lim="800000"/>
            <a:headEnd/>
            <a:tailEnd/>
          </a:ln>
        </p:spPr>
        <p:txBody>
          <a:bodyPr wrap="square" lIns="45700" tIns="22850" rIns="45700" bIns="22850">
            <a:prstTxWarp prst="textNoShape">
              <a:avLst/>
            </a:prstTxWarp>
            <a:spAutoFit/>
          </a:bodyPr>
          <a:lstStyle/>
          <a:p>
            <a:pPr algn="ctr"/>
            <a:r>
              <a:rPr lang="en-US" sz="3600" b="1" dirty="0" smtClean="0"/>
              <a:t>GenePattern vocabulary: Modules</a:t>
            </a:r>
            <a:endParaRPr lang="en-US" sz="3600" b="1" dirty="0"/>
          </a:p>
        </p:txBody>
      </p:sp>
      <p:sp>
        <p:nvSpPr>
          <p:cNvPr id="14" name="AutoShape 8"/>
          <p:cNvSpPr>
            <a:spLocks noChangeArrowheads="1"/>
          </p:cNvSpPr>
          <p:nvPr/>
        </p:nvSpPr>
        <p:spPr bwMode="auto">
          <a:xfrm>
            <a:off x="2209800" y="3048000"/>
            <a:ext cx="1600200" cy="1066800"/>
          </a:xfrm>
          <a:prstGeom prst="roundRect">
            <a:avLst>
              <a:gd name="adj" fmla="val 16667"/>
            </a:avLst>
          </a:prstGeom>
          <a:solidFill>
            <a:schemeClr val="tx2">
              <a:lumMod val="40000"/>
              <a:lumOff val="60000"/>
            </a:schemeClr>
          </a:solidFill>
          <a:ln w="9525">
            <a:noFill/>
            <a:round/>
            <a:headEnd/>
            <a:tailEnd/>
          </a:ln>
        </p:spPr>
        <p:txBody>
          <a:bodyPr wrap="none" anchor="ctr">
            <a:prstTxWarp prst="textNoShape">
              <a:avLst/>
            </a:prstTxWarp>
          </a:bodyPr>
          <a:lstStyle/>
          <a:p>
            <a:pPr algn="ctr">
              <a:defRPr/>
            </a:pPr>
            <a:r>
              <a:rPr lang="en-US" sz="1800" dirty="0">
                <a:latin typeface="Calibri" charset="0"/>
                <a:ea typeface="ＭＳ Ｐゴシック" charset="-128"/>
                <a:cs typeface="ＭＳ Ｐゴシック" charset="-128"/>
              </a:rPr>
              <a:t>CBS</a:t>
            </a:r>
          </a:p>
        </p:txBody>
      </p:sp>
      <p:sp>
        <p:nvSpPr>
          <p:cNvPr id="15" name="AutoShape 8"/>
          <p:cNvSpPr>
            <a:spLocks noChangeArrowheads="1"/>
          </p:cNvSpPr>
          <p:nvPr/>
        </p:nvSpPr>
        <p:spPr bwMode="auto">
          <a:xfrm>
            <a:off x="2209800" y="5486400"/>
            <a:ext cx="1600200" cy="1066800"/>
          </a:xfrm>
          <a:prstGeom prst="roundRect">
            <a:avLst>
              <a:gd name="adj" fmla="val 16667"/>
            </a:avLst>
          </a:prstGeom>
          <a:solidFill>
            <a:schemeClr val="tx2">
              <a:lumMod val="40000"/>
              <a:lumOff val="60000"/>
            </a:schemeClr>
          </a:solidFill>
          <a:ln w="9525">
            <a:noFill/>
            <a:round/>
            <a:headEnd/>
            <a:tailEnd/>
          </a:ln>
        </p:spPr>
        <p:txBody>
          <a:bodyPr wrap="none" anchor="ctr">
            <a:prstTxWarp prst="textNoShape">
              <a:avLst/>
            </a:prstTxWarp>
          </a:bodyPr>
          <a:lstStyle/>
          <a:p>
            <a:pPr algn="ctr">
              <a:defRPr/>
            </a:pPr>
            <a:r>
              <a:rPr lang="en-US" sz="1800" dirty="0">
                <a:latin typeface="Calibri" charset="0"/>
                <a:ea typeface="ＭＳ Ｐゴシック" charset="-128"/>
                <a:cs typeface="ＭＳ Ｐゴシック" charset="-128"/>
              </a:rPr>
              <a:t>Expression</a:t>
            </a:r>
          </a:p>
          <a:p>
            <a:pPr algn="ctr">
              <a:defRPr/>
            </a:pPr>
            <a:r>
              <a:rPr lang="en-US" sz="1800" dirty="0">
                <a:latin typeface="Calibri" charset="0"/>
                <a:ea typeface="ＭＳ Ｐゴシック" charset="-128"/>
                <a:cs typeface="ＭＳ Ｐゴシック" charset="-128"/>
              </a:rPr>
              <a:t>File</a:t>
            </a:r>
          </a:p>
          <a:p>
            <a:pPr algn="ctr">
              <a:defRPr/>
            </a:pPr>
            <a:r>
              <a:rPr lang="en-US" sz="1800" dirty="0">
                <a:latin typeface="Calibri" charset="0"/>
                <a:ea typeface="ＭＳ Ｐゴシック" charset="-128"/>
                <a:cs typeface="ＭＳ Ｐゴシック" charset="-128"/>
              </a:rPr>
              <a:t>Creator</a:t>
            </a:r>
          </a:p>
        </p:txBody>
      </p:sp>
      <p:sp>
        <p:nvSpPr>
          <p:cNvPr id="16" name="AutoShape 8"/>
          <p:cNvSpPr>
            <a:spLocks noChangeArrowheads="1"/>
          </p:cNvSpPr>
          <p:nvPr/>
        </p:nvSpPr>
        <p:spPr bwMode="auto">
          <a:xfrm>
            <a:off x="2209800" y="1828800"/>
            <a:ext cx="1600200" cy="1066800"/>
          </a:xfrm>
          <a:prstGeom prst="roundRect">
            <a:avLst>
              <a:gd name="adj" fmla="val 16667"/>
            </a:avLst>
          </a:prstGeom>
          <a:solidFill>
            <a:schemeClr val="tx2">
              <a:lumMod val="40000"/>
              <a:lumOff val="60000"/>
            </a:schemeClr>
          </a:solidFill>
          <a:ln w="9525">
            <a:noFill/>
            <a:round/>
            <a:headEnd/>
            <a:tailEnd/>
          </a:ln>
        </p:spPr>
        <p:txBody>
          <a:bodyPr wrap="none" anchor="ctr">
            <a:prstTxWarp prst="textNoShape">
              <a:avLst/>
            </a:prstTxWarp>
          </a:bodyPr>
          <a:lstStyle/>
          <a:p>
            <a:pPr algn="ctr">
              <a:defRPr/>
            </a:pPr>
            <a:r>
              <a:rPr lang="en-US" sz="1800" dirty="0">
                <a:latin typeface="Calibri" charset="0"/>
                <a:ea typeface="ＭＳ Ｐゴシック" charset="-128"/>
                <a:cs typeface="ＭＳ Ｐゴシック" charset="-128"/>
              </a:rPr>
              <a:t>GSEA</a:t>
            </a:r>
          </a:p>
        </p:txBody>
      </p:sp>
      <p:sp>
        <p:nvSpPr>
          <p:cNvPr id="18" name="AutoShape 8"/>
          <p:cNvSpPr>
            <a:spLocks noChangeArrowheads="1"/>
          </p:cNvSpPr>
          <p:nvPr/>
        </p:nvSpPr>
        <p:spPr bwMode="auto">
          <a:xfrm>
            <a:off x="381000" y="4267200"/>
            <a:ext cx="1600200" cy="1066800"/>
          </a:xfrm>
          <a:prstGeom prst="roundRect">
            <a:avLst>
              <a:gd name="adj" fmla="val 16667"/>
            </a:avLst>
          </a:prstGeom>
          <a:solidFill>
            <a:schemeClr val="tx2">
              <a:lumMod val="40000"/>
              <a:lumOff val="60000"/>
            </a:schemeClr>
          </a:solidFill>
          <a:ln w="9525">
            <a:noFill/>
            <a:round/>
            <a:headEnd/>
            <a:tailEnd/>
          </a:ln>
        </p:spPr>
        <p:txBody>
          <a:bodyPr wrap="none" anchor="ctr">
            <a:prstTxWarp prst="textNoShape">
              <a:avLst/>
            </a:prstTxWarp>
          </a:bodyPr>
          <a:lstStyle/>
          <a:p>
            <a:pPr algn="ctr">
              <a:defRPr/>
            </a:pPr>
            <a:r>
              <a:rPr lang="en-US" sz="1800" dirty="0">
                <a:latin typeface="Calibri" charset="0"/>
                <a:ea typeface="ＭＳ Ｐゴシック" charset="-128"/>
                <a:cs typeface="ＭＳ Ｐゴシック" charset="-128"/>
              </a:rPr>
              <a:t>Classification</a:t>
            </a:r>
          </a:p>
          <a:p>
            <a:pPr algn="ctr">
              <a:defRPr/>
            </a:pPr>
            <a:r>
              <a:rPr lang="en-US" sz="1800" dirty="0">
                <a:latin typeface="Calibri" charset="0"/>
                <a:ea typeface="ＭＳ Ｐゴシック" charset="-128"/>
                <a:cs typeface="ＭＳ Ｐゴシック" charset="-128"/>
              </a:rPr>
              <a:t>and</a:t>
            </a:r>
          </a:p>
          <a:p>
            <a:pPr algn="ctr">
              <a:defRPr/>
            </a:pPr>
            <a:r>
              <a:rPr lang="en-US" sz="1800" dirty="0">
                <a:latin typeface="Calibri" charset="0"/>
                <a:ea typeface="ＭＳ Ｐゴシック" charset="-128"/>
                <a:cs typeface="ＭＳ Ｐゴシック" charset="-128"/>
              </a:rPr>
              <a:t>Regression Trees</a:t>
            </a:r>
          </a:p>
        </p:txBody>
      </p:sp>
      <p:sp>
        <p:nvSpPr>
          <p:cNvPr id="19" name="AutoShape 8"/>
          <p:cNvSpPr>
            <a:spLocks noChangeArrowheads="1"/>
          </p:cNvSpPr>
          <p:nvPr/>
        </p:nvSpPr>
        <p:spPr bwMode="auto">
          <a:xfrm>
            <a:off x="381000" y="3048000"/>
            <a:ext cx="1600200" cy="1066800"/>
          </a:xfrm>
          <a:prstGeom prst="roundRect">
            <a:avLst>
              <a:gd name="adj" fmla="val 16667"/>
            </a:avLst>
          </a:prstGeom>
          <a:solidFill>
            <a:schemeClr val="tx2">
              <a:lumMod val="40000"/>
              <a:lumOff val="60000"/>
            </a:schemeClr>
          </a:solidFill>
          <a:ln w="9525">
            <a:noFill/>
            <a:round/>
            <a:headEnd/>
            <a:tailEnd/>
          </a:ln>
        </p:spPr>
        <p:txBody>
          <a:bodyPr wrap="none" anchor="ctr">
            <a:prstTxWarp prst="textNoShape">
              <a:avLst/>
            </a:prstTxWarp>
          </a:bodyPr>
          <a:lstStyle/>
          <a:p>
            <a:pPr algn="ctr">
              <a:defRPr/>
            </a:pPr>
            <a:r>
              <a:rPr lang="en-US" sz="1800" dirty="0">
                <a:latin typeface="Calibri" charset="0"/>
                <a:ea typeface="ＭＳ Ｐゴシック" charset="-128"/>
                <a:cs typeface="ＭＳ Ｐゴシック" charset="-128"/>
              </a:rPr>
              <a:t>GISTIC</a:t>
            </a:r>
          </a:p>
        </p:txBody>
      </p:sp>
      <p:sp>
        <p:nvSpPr>
          <p:cNvPr id="20" name="AutoShape 8"/>
          <p:cNvSpPr>
            <a:spLocks noChangeArrowheads="1"/>
          </p:cNvSpPr>
          <p:nvPr/>
        </p:nvSpPr>
        <p:spPr bwMode="auto">
          <a:xfrm>
            <a:off x="381000" y="5486400"/>
            <a:ext cx="1600200" cy="1066800"/>
          </a:xfrm>
          <a:prstGeom prst="roundRect">
            <a:avLst>
              <a:gd name="adj" fmla="val 16667"/>
            </a:avLst>
          </a:prstGeom>
          <a:solidFill>
            <a:schemeClr val="tx2">
              <a:lumMod val="40000"/>
              <a:lumOff val="60000"/>
            </a:schemeClr>
          </a:solidFill>
          <a:ln w="9525">
            <a:noFill/>
            <a:round/>
            <a:headEnd/>
            <a:tailEnd/>
          </a:ln>
        </p:spPr>
        <p:txBody>
          <a:bodyPr wrap="none" anchor="ctr">
            <a:prstTxWarp prst="textNoShape">
              <a:avLst/>
            </a:prstTxWarp>
          </a:bodyPr>
          <a:lstStyle/>
          <a:p>
            <a:pPr algn="ctr">
              <a:defRPr/>
            </a:pPr>
            <a:r>
              <a:rPr lang="en-US" sz="1800" dirty="0">
                <a:latin typeface="Calibri" charset="0"/>
                <a:ea typeface="ＭＳ Ｐゴシック" charset="-128"/>
                <a:cs typeface="ＭＳ Ｐゴシック" charset="-128"/>
              </a:rPr>
              <a:t>GISTIC</a:t>
            </a:r>
          </a:p>
        </p:txBody>
      </p:sp>
      <p:sp>
        <p:nvSpPr>
          <p:cNvPr id="21" name="AutoShape 8"/>
          <p:cNvSpPr>
            <a:spLocks noChangeArrowheads="1"/>
          </p:cNvSpPr>
          <p:nvPr/>
        </p:nvSpPr>
        <p:spPr bwMode="auto">
          <a:xfrm>
            <a:off x="381000" y="1828800"/>
            <a:ext cx="1600200" cy="1066800"/>
          </a:xfrm>
          <a:prstGeom prst="roundRect">
            <a:avLst>
              <a:gd name="adj" fmla="val 16667"/>
            </a:avLst>
          </a:prstGeom>
          <a:solidFill>
            <a:schemeClr val="tx2">
              <a:lumMod val="40000"/>
              <a:lumOff val="60000"/>
            </a:schemeClr>
          </a:solidFill>
          <a:ln w="9525">
            <a:noFill/>
            <a:round/>
            <a:headEnd/>
            <a:tailEnd/>
          </a:ln>
        </p:spPr>
        <p:txBody>
          <a:bodyPr wrap="none" anchor="ctr">
            <a:prstTxWarp prst="textNoShape">
              <a:avLst/>
            </a:prstTxWarp>
          </a:bodyPr>
          <a:lstStyle/>
          <a:p>
            <a:pPr algn="ctr">
              <a:defRPr/>
            </a:pPr>
            <a:r>
              <a:rPr lang="en-US" sz="1800" dirty="0">
                <a:latin typeface="Calibri" charset="0"/>
                <a:ea typeface="ＭＳ Ｐゴシック" charset="-128"/>
                <a:cs typeface="ＭＳ Ｐゴシック" charset="-128"/>
              </a:rPr>
              <a:t>Copy Number</a:t>
            </a:r>
          </a:p>
          <a:p>
            <a:pPr algn="ctr">
              <a:defRPr/>
            </a:pPr>
            <a:r>
              <a:rPr lang="en-US" sz="1800" dirty="0">
                <a:latin typeface="Calibri" charset="0"/>
                <a:ea typeface="ＭＳ Ｐゴシック" charset="-128"/>
                <a:cs typeface="ＭＳ Ｐゴシック" charset="-128"/>
              </a:rPr>
              <a:t>Divide </a:t>
            </a:r>
          </a:p>
          <a:p>
            <a:pPr algn="ctr">
              <a:defRPr/>
            </a:pPr>
            <a:r>
              <a:rPr lang="en-US" sz="1800" dirty="0">
                <a:latin typeface="Calibri" charset="0"/>
                <a:ea typeface="ＭＳ Ｐゴシック" charset="-128"/>
                <a:cs typeface="ＭＳ Ｐゴシック" charset="-128"/>
              </a:rPr>
              <a:t>by </a:t>
            </a:r>
            <a:r>
              <a:rPr lang="en-US" sz="1800" dirty="0" err="1">
                <a:latin typeface="Calibri" charset="0"/>
                <a:ea typeface="ＭＳ Ｐゴシック" charset="-128"/>
                <a:cs typeface="ＭＳ Ｐゴシック" charset="-128"/>
              </a:rPr>
              <a:t>Normals</a:t>
            </a:r>
            <a:endParaRPr lang="en-US" sz="1800" dirty="0">
              <a:latin typeface="Calibri" charset="0"/>
              <a:ea typeface="ＭＳ Ｐゴシック" charset="-128"/>
              <a:cs typeface="ＭＳ Ｐゴシック" charset="-128"/>
            </a:endParaRPr>
          </a:p>
        </p:txBody>
      </p:sp>
      <p:sp>
        <p:nvSpPr>
          <p:cNvPr id="22" name="AutoShape 8"/>
          <p:cNvSpPr>
            <a:spLocks noChangeArrowheads="1"/>
          </p:cNvSpPr>
          <p:nvPr/>
        </p:nvSpPr>
        <p:spPr bwMode="auto">
          <a:xfrm>
            <a:off x="4038600" y="4267200"/>
            <a:ext cx="1600200" cy="1066800"/>
          </a:xfrm>
          <a:prstGeom prst="roundRect">
            <a:avLst>
              <a:gd name="adj" fmla="val 16667"/>
            </a:avLst>
          </a:prstGeom>
          <a:solidFill>
            <a:schemeClr val="tx2">
              <a:lumMod val="40000"/>
              <a:lumOff val="60000"/>
            </a:schemeClr>
          </a:solidFill>
          <a:ln w="9525">
            <a:noFill/>
            <a:round/>
            <a:headEnd/>
            <a:tailEnd/>
          </a:ln>
        </p:spPr>
        <p:txBody>
          <a:bodyPr wrap="none" anchor="ctr">
            <a:prstTxWarp prst="textNoShape">
              <a:avLst/>
            </a:prstTxWarp>
          </a:bodyPr>
          <a:lstStyle/>
          <a:p>
            <a:pPr algn="ctr">
              <a:defRPr/>
            </a:pPr>
            <a:r>
              <a:rPr lang="en-US" sz="1800" dirty="0">
                <a:latin typeface="Calibri" charset="0"/>
                <a:ea typeface="ＭＳ Ｐゴシック" charset="-128"/>
                <a:cs typeface="ＭＳ Ｐゴシック" charset="-128"/>
              </a:rPr>
              <a:t>Hierarchical</a:t>
            </a:r>
          </a:p>
          <a:p>
            <a:pPr algn="ctr">
              <a:defRPr/>
            </a:pPr>
            <a:r>
              <a:rPr lang="en-US" sz="1800" dirty="0">
                <a:latin typeface="Calibri" charset="0"/>
                <a:ea typeface="ＭＳ Ｐゴシック" charset="-128"/>
                <a:cs typeface="ＭＳ Ｐゴシック" charset="-128"/>
              </a:rPr>
              <a:t>Clustering</a:t>
            </a:r>
          </a:p>
        </p:txBody>
      </p:sp>
      <p:sp>
        <p:nvSpPr>
          <p:cNvPr id="23" name="AutoShape 8"/>
          <p:cNvSpPr>
            <a:spLocks noChangeArrowheads="1"/>
          </p:cNvSpPr>
          <p:nvPr/>
        </p:nvSpPr>
        <p:spPr bwMode="auto">
          <a:xfrm>
            <a:off x="4038600" y="3048000"/>
            <a:ext cx="1600200" cy="1066800"/>
          </a:xfrm>
          <a:prstGeom prst="roundRect">
            <a:avLst>
              <a:gd name="adj" fmla="val 16667"/>
            </a:avLst>
          </a:prstGeom>
          <a:solidFill>
            <a:schemeClr val="tx2">
              <a:lumMod val="40000"/>
              <a:lumOff val="60000"/>
            </a:schemeClr>
          </a:solidFill>
          <a:ln w="9525">
            <a:noFill/>
            <a:round/>
            <a:headEnd/>
            <a:tailEnd/>
          </a:ln>
        </p:spPr>
        <p:txBody>
          <a:bodyPr wrap="none" anchor="ctr">
            <a:prstTxWarp prst="textNoShape">
              <a:avLst/>
            </a:prstTxWarp>
          </a:bodyPr>
          <a:lstStyle/>
          <a:p>
            <a:pPr algn="ctr">
              <a:defRPr/>
            </a:pPr>
            <a:r>
              <a:rPr lang="en-US" sz="1800" dirty="0" err="1">
                <a:latin typeface="Calibri" charset="0"/>
                <a:ea typeface="ＭＳ Ｐゴシック" charset="-128"/>
                <a:cs typeface="ＭＳ Ｐゴシック" charset="-128"/>
              </a:rPr>
              <a:t>k</a:t>
            </a:r>
            <a:r>
              <a:rPr lang="en-US" sz="1800" dirty="0">
                <a:latin typeface="Calibri" charset="0"/>
                <a:ea typeface="ＭＳ Ｐゴシック" charset="-128"/>
                <a:cs typeface="ＭＳ Ｐゴシック" charset="-128"/>
              </a:rPr>
              <a:t>-Nearest </a:t>
            </a:r>
          </a:p>
          <a:p>
            <a:pPr algn="ctr">
              <a:defRPr/>
            </a:pPr>
            <a:r>
              <a:rPr lang="en-US" sz="1800" dirty="0">
                <a:latin typeface="Calibri" charset="0"/>
                <a:ea typeface="ＭＳ Ｐゴシック" charset="-128"/>
                <a:cs typeface="ＭＳ Ｐゴシック" charset="-128"/>
              </a:rPr>
              <a:t>Neighbors</a:t>
            </a:r>
          </a:p>
        </p:txBody>
      </p:sp>
      <p:sp>
        <p:nvSpPr>
          <p:cNvPr id="24" name="AutoShape 8"/>
          <p:cNvSpPr>
            <a:spLocks noChangeArrowheads="1"/>
          </p:cNvSpPr>
          <p:nvPr/>
        </p:nvSpPr>
        <p:spPr bwMode="auto">
          <a:xfrm>
            <a:off x="4038600" y="5486400"/>
            <a:ext cx="1600200" cy="1066800"/>
          </a:xfrm>
          <a:prstGeom prst="roundRect">
            <a:avLst>
              <a:gd name="adj" fmla="val 16667"/>
            </a:avLst>
          </a:prstGeom>
          <a:solidFill>
            <a:schemeClr val="tx2">
              <a:lumMod val="40000"/>
              <a:lumOff val="60000"/>
            </a:schemeClr>
          </a:solidFill>
          <a:ln w="9525">
            <a:noFill/>
            <a:round/>
            <a:headEnd/>
            <a:tailEnd/>
          </a:ln>
        </p:spPr>
        <p:txBody>
          <a:bodyPr wrap="none" anchor="ctr">
            <a:prstTxWarp prst="textNoShape">
              <a:avLst/>
            </a:prstTxWarp>
          </a:bodyPr>
          <a:lstStyle/>
          <a:p>
            <a:pPr algn="ctr">
              <a:defRPr/>
            </a:pPr>
            <a:r>
              <a:rPr lang="en-US" sz="1800" dirty="0" err="1">
                <a:latin typeface="Calibri" charset="0"/>
                <a:ea typeface="ＭＳ Ｐゴシック" charset="-128"/>
                <a:cs typeface="ＭＳ Ｐゴシック" charset="-128"/>
              </a:rPr>
              <a:t>Metagene</a:t>
            </a:r>
            <a:endParaRPr lang="en-US" sz="1800" dirty="0">
              <a:latin typeface="Calibri" charset="0"/>
              <a:ea typeface="ＭＳ Ｐゴシック" charset="-128"/>
              <a:cs typeface="ＭＳ Ｐゴシック" charset="-128"/>
            </a:endParaRPr>
          </a:p>
          <a:p>
            <a:pPr algn="ctr">
              <a:defRPr/>
            </a:pPr>
            <a:r>
              <a:rPr lang="en-US" sz="1800" dirty="0">
                <a:latin typeface="Calibri" charset="0"/>
                <a:ea typeface="ＭＳ Ｐゴシック" charset="-128"/>
                <a:cs typeface="ＭＳ Ｐゴシック" charset="-128"/>
              </a:rPr>
              <a:t>Projection</a:t>
            </a:r>
          </a:p>
        </p:txBody>
      </p:sp>
      <p:sp>
        <p:nvSpPr>
          <p:cNvPr id="25" name="AutoShape 8"/>
          <p:cNvSpPr>
            <a:spLocks noChangeArrowheads="1"/>
          </p:cNvSpPr>
          <p:nvPr/>
        </p:nvSpPr>
        <p:spPr bwMode="auto">
          <a:xfrm>
            <a:off x="4038600" y="1828800"/>
            <a:ext cx="1600200" cy="1066800"/>
          </a:xfrm>
          <a:prstGeom prst="roundRect">
            <a:avLst>
              <a:gd name="adj" fmla="val 16667"/>
            </a:avLst>
          </a:prstGeom>
          <a:solidFill>
            <a:schemeClr val="tx2">
              <a:lumMod val="40000"/>
              <a:lumOff val="60000"/>
            </a:schemeClr>
          </a:solidFill>
          <a:ln w="9525">
            <a:noFill/>
            <a:round/>
            <a:headEnd/>
            <a:tailEnd/>
          </a:ln>
        </p:spPr>
        <p:txBody>
          <a:bodyPr wrap="none" anchor="ctr">
            <a:prstTxWarp prst="textNoShape">
              <a:avLst/>
            </a:prstTxWarp>
          </a:bodyPr>
          <a:lstStyle/>
          <a:p>
            <a:pPr algn="ctr">
              <a:defRPr/>
            </a:pPr>
            <a:r>
              <a:rPr lang="en-US" sz="1800" dirty="0">
                <a:latin typeface="Calibri" charset="0"/>
                <a:ea typeface="ＭＳ Ｐゴシック" charset="-128"/>
                <a:cs typeface="ＭＳ Ｐゴシック" charset="-128"/>
              </a:rPr>
              <a:t>Variation</a:t>
            </a:r>
          </a:p>
          <a:p>
            <a:pPr algn="ctr">
              <a:defRPr/>
            </a:pPr>
            <a:r>
              <a:rPr lang="en-US" sz="1800" dirty="0">
                <a:latin typeface="Calibri" charset="0"/>
                <a:ea typeface="ＭＳ Ｐゴシック" charset="-128"/>
                <a:cs typeface="ＭＳ Ｐゴシック" charset="-128"/>
              </a:rPr>
              <a:t>Filter</a:t>
            </a:r>
          </a:p>
        </p:txBody>
      </p:sp>
    </p:spTree>
    <p:extLst>
      <p:ext uri="{BB962C8B-B14F-4D97-AF65-F5344CB8AC3E}">
        <p14:creationId xmlns:p14="http://schemas.microsoft.com/office/powerpoint/2010/main" val="3166215032"/>
      </p:ext>
    </p:extLst>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AutoShape 8"/>
          <p:cNvSpPr>
            <a:spLocks noChangeArrowheads="1"/>
          </p:cNvSpPr>
          <p:nvPr/>
        </p:nvSpPr>
        <p:spPr bwMode="auto">
          <a:xfrm>
            <a:off x="2209800" y="4267200"/>
            <a:ext cx="1600200" cy="1066800"/>
          </a:xfrm>
          <a:prstGeom prst="roundRect">
            <a:avLst>
              <a:gd name="adj" fmla="val 16667"/>
            </a:avLst>
          </a:prstGeom>
          <a:solidFill>
            <a:srgbClr val="8EB4E3"/>
          </a:solidFill>
          <a:ln w="9525">
            <a:noFill/>
            <a:round/>
            <a:headEnd/>
            <a:tailEnd/>
          </a:ln>
        </p:spPr>
        <p:txBody>
          <a:bodyPr wrap="none" anchor="ctr">
            <a:prstTxWarp prst="textNoShape">
              <a:avLst/>
            </a:prstTxWarp>
          </a:bodyPr>
          <a:lstStyle/>
          <a:p>
            <a:pPr algn="ctr">
              <a:defRPr/>
            </a:pPr>
            <a:r>
              <a:rPr lang="en-US" sz="1800" dirty="0">
                <a:latin typeface="Calibri" charset="0"/>
                <a:ea typeface="ＭＳ Ｐゴシック" charset="-128"/>
                <a:cs typeface="ＭＳ Ｐゴシック" charset="-128"/>
              </a:rPr>
              <a:t>Support</a:t>
            </a:r>
          </a:p>
          <a:p>
            <a:pPr algn="ctr">
              <a:defRPr/>
            </a:pPr>
            <a:r>
              <a:rPr lang="en-US" sz="1800" dirty="0">
                <a:latin typeface="Calibri" charset="0"/>
                <a:ea typeface="ＭＳ Ｐゴシック" charset="-128"/>
                <a:cs typeface="ＭＳ Ｐゴシック" charset="-128"/>
              </a:rPr>
              <a:t>Vector</a:t>
            </a:r>
          </a:p>
          <a:p>
            <a:pPr algn="ctr">
              <a:defRPr/>
            </a:pPr>
            <a:r>
              <a:rPr lang="en-US" sz="1800" dirty="0">
                <a:latin typeface="Calibri" charset="0"/>
                <a:ea typeface="ＭＳ Ｐゴシック" charset="-128"/>
                <a:cs typeface="ＭＳ Ｐゴシック" charset="-128"/>
              </a:rPr>
              <a:t>Machines</a:t>
            </a:r>
          </a:p>
        </p:txBody>
      </p:sp>
      <p:sp>
        <p:nvSpPr>
          <p:cNvPr id="33795" name="Rectangle 19"/>
          <p:cNvSpPr>
            <a:spLocks noChangeArrowheads="1"/>
          </p:cNvSpPr>
          <p:nvPr/>
        </p:nvSpPr>
        <p:spPr bwMode="auto">
          <a:xfrm>
            <a:off x="0" y="406435"/>
            <a:ext cx="9144000" cy="600144"/>
          </a:xfrm>
          <a:prstGeom prst="rect">
            <a:avLst/>
          </a:prstGeom>
          <a:noFill/>
          <a:ln w="9525">
            <a:noFill/>
            <a:miter lim="800000"/>
            <a:headEnd/>
            <a:tailEnd/>
          </a:ln>
        </p:spPr>
        <p:txBody>
          <a:bodyPr wrap="square" lIns="45700" tIns="22850" rIns="45700" bIns="22850">
            <a:prstTxWarp prst="textNoShape">
              <a:avLst/>
            </a:prstTxWarp>
            <a:spAutoFit/>
          </a:bodyPr>
          <a:lstStyle/>
          <a:p>
            <a:pPr algn="ctr"/>
            <a:r>
              <a:rPr lang="en-US" sz="3600" b="1" dirty="0"/>
              <a:t>GenePattern vocabulary: Modules</a:t>
            </a:r>
          </a:p>
        </p:txBody>
      </p:sp>
      <p:sp>
        <p:nvSpPr>
          <p:cNvPr id="13" name="AutoShape 8"/>
          <p:cNvSpPr>
            <a:spLocks noChangeArrowheads="1"/>
          </p:cNvSpPr>
          <p:nvPr/>
        </p:nvSpPr>
        <p:spPr bwMode="auto">
          <a:xfrm>
            <a:off x="6248400" y="1828800"/>
            <a:ext cx="2667000" cy="4724400"/>
          </a:xfrm>
          <a:prstGeom prst="roundRect">
            <a:avLst>
              <a:gd name="adj" fmla="val 16667"/>
            </a:avLst>
          </a:prstGeom>
          <a:solidFill>
            <a:srgbClr val="F0D200"/>
          </a:solidFill>
          <a:ln w="9525">
            <a:noFill/>
            <a:round/>
            <a:headEnd/>
            <a:tailEnd/>
          </a:ln>
        </p:spPr>
        <p:txBody>
          <a:bodyPr wrap="none" anchor="ctr">
            <a:prstTxWarp prst="textNoShape">
              <a:avLst/>
            </a:prstTxWarp>
          </a:bodyPr>
          <a:lstStyle/>
          <a:p>
            <a:pPr algn="ctr">
              <a:defRPr/>
            </a:pPr>
            <a:r>
              <a:rPr lang="en-US" sz="1800" b="1" dirty="0">
                <a:latin typeface="Calibri" charset="0"/>
                <a:ea typeface="ＭＳ Ｐゴシック" charset="-128"/>
                <a:cs typeface="ＭＳ Ｐゴシック" charset="-128"/>
              </a:rPr>
              <a:t>Hierarchical Clustering</a:t>
            </a:r>
          </a:p>
          <a:p>
            <a:pPr algn="ctr">
              <a:defRPr/>
            </a:pPr>
            <a:r>
              <a:rPr lang="en-US" sz="1800" b="1" dirty="0">
                <a:latin typeface="Calibri" charset="0"/>
                <a:ea typeface="ＭＳ Ｐゴシック" charset="-128"/>
                <a:cs typeface="ＭＳ Ｐゴシック" charset="-128"/>
              </a:rPr>
              <a:t>Files</a:t>
            </a:r>
          </a:p>
          <a:p>
            <a:pPr algn="ctr">
              <a:defRPr/>
            </a:pPr>
            <a:r>
              <a:rPr lang="en-US" sz="1200" dirty="0" err="1">
                <a:latin typeface="Calibri" charset="0"/>
                <a:ea typeface="ＭＳ Ｐゴシック" charset="-128"/>
                <a:cs typeface="ＭＳ Ｐゴシック" charset="-128"/>
              </a:rPr>
              <a:t>HCL.jar</a:t>
            </a:r>
            <a:endParaRPr lang="en-US" sz="1200" dirty="0">
              <a:latin typeface="Calibri" charset="0"/>
              <a:ea typeface="ＭＳ Ｐゴシック" charset="-128"/>
              <a:cs typeface="ＭＳ Ｐゴシック" charset="-128"/>
            </a:endParaRPr>
          </a:p>
          <a:p>
            <a:pPr algn="ctr">
              <a:defRPr/>
            </a:pPr>
            <a:r>
              <a:rPr lang="en-US" sz="1200" dirty="0" err="1">
                <a:latin typeface="Calibri" charset="0"/>
                <a:ea typeface="ＭＳ Ｐゴシック" charset="-128"/>
                <a:cs typeface="ＭＳ Ｐゴシック" charset="-128"/>
              </a:rPr>
              <a:t>cluster.exe</a:t>
            </a:r>
            <a:r>
              <a:rPr lang="en-US" sz="1200" dirty="0">
                <a:latin typeface="Calibri" charset="0"/>
                <a:ea typeface="ＭＳ Ｐゴシック" charset="-128"/>
                <a:cs typeface="ＭＳ Ｐゴシック" charset="-128"/>
              </a:rPr>
              <a:t> </a:t>
            </a:r>
          </a:p>
          <a:p>
            <a:pPr algn="ctr">
              <a:defRPr/>
            </a:pPr>
            <a:r>
              <a:rPr lang="en-US" sz="1200" dirty="0" err="1">
                <a:latin typeface="Calibri" charset="0"/>
                <a:ea typeface="ＭＳ Ｐゴシック" charset="-128"/>
                <a:cs typeface="ＭＳ Ｐゴシック" charset="-128"/>
              </a:rPr>
              <a:t>ant.jar</a:t>
            </a:r>
            <a:r>
              <a:rPr lang="en-US" sz="1200" dirty="0">
                <a:latin typeface="Calibri" charset="0"/>
                <a:ea typeface="ＭＳ Ｐゴシック" charset="-128"/>
                <a:cs typeface="ＭＳ Ｐゴシック" charset="-128"/>
              </a:rPr>
              <a:t> </a:t>
            </a:r>
          </a:p>
          <a:p>
            <a:pPr algn="ctr">
              <a:defRPr/>
            </a:pPr>
            <a:r>
              <a:rPr lang="en-US" sz="1200" dirty="0" err="1">
                <a:latin typeface="Calibri" charset="0"/>
                <a:ea typeface="ＭＳ Ｐゴシック" charset="-128"/>
                <a:cs typeface="ＭＳ Ｐゴシック" charset="-128"/>
              </a:rPr>
              <a:t>gp-modules.jar</a:t>
            </a:r>
            <a:r>
              <a:rPr lang="en-US" sz="1200" dirty="0">
                <a:latin typeface="Calibri" charset="0"/>
                <a:ea typeface="ＭＳ Ｐゴシック" charset="-128"/>
                <a:cs typeface="ＭＳ Ｐゴシック" charset="-128"/>
              </a:rPr>
              <a:t> </a:t>
            </a:r>
          </a:p>
          <a:p>
            <a:pPr algn="ctr">
              <a:defRPr/>
            </a:pPr>
            <a:r>
              <a:rPr lang="en-US" sz="1200" dirty="0">
                <a:latin typeface="Calibri" charset="0"/>
                <a:ea typeface="ＭＳ Ｐゴシック" charset="-128"/>
                <a:cs typeface="ＭＳ Ｐゴシック" charset="-128"/>
              </a:rPr>
              <a:t>Jama-1.0.2.jar </a:t>
            </a:r>
          </a:p>
          <a:p>
            <a:pPr algn="ctr">
              <a:defRPr/>
            </a:pPr>
            <a:endParaRPr lang="en-US" sz="1800" b="1" dirty="0">
              <a:latin typeface="Calibri" charset="0"/>
              <a:ea typeface="ＭＳ Ｐゴシック" charset="-128"/>
              <a:cs typeface="ＭＳ Ｐゴシック" charset="-128"/>
            </a:endParaRPr>
          </a:p>
          <a:p>
            <a:pPr algn="ctr">
              <a:defRPr/>
            </a:pPr>
            <a:r>
              <a:rPr lang="en-US" sz="1800" b="1" dirty="0">
                <a:latin typeface="Calibri" charset="0"/>
                <a:ea typeface="ＭＳ Ｐゴシック" charset="-128"/>
                <a:cs typeface="ＭＳ Ｐゴシック" charset="-128"/>
              </a:rPr>
              <a:t>Documentation</a:t>
            </a:r>
          </a:p>
          <a:p>
            <a:pPr algn="ctr">
              <a:defRPr/>
            </a:pPr>
            <a:r>
              <a:rPr lang="en-US" sz="1200" dirty="0" err="1">
                <a:latin typeface="Calibri" charset="0"/>
                <a:ea typeface="ＭＳ Ｐゴシック" charset="-128"/>
                <a:cs typeface="ＭＳ Ｐゴシック" charset="-128"/>
              </a:rPr>
              <a:t>HierarchicalClustering.pdf</a:t>
            </a:r>
            <a:endParaRPr lang="en-US" sz="1200" dirty="0">
              <a:latin typeface="Calibri" charset="0"/>
              <a:ea typeface="ＭＳ Ｐゴシック" charset="-128"/>
              <a:cs typeface="ＭＳ Ｐゴシック" charset="-128"/>
            </a:endParaRPr>
          </a:p>
          <a:p>
            <a:pPr algn="ctr">
              <a:defRPr/>
            </a:pPr>
            <a:endParaRPr lang="en-US" sz="1800" dirty="0">
              <a:latin typeface="Calibri" charset="0"/>
              <a:ea typeface="ＭＳ Ｐゴシック" charset="-128"/>
              <a:cs typeface="ＭＳ Ｐゴシック" charset="-128"/>
            </a:endParaRPr>
          </a:p>
          <a:p>
            <a:pPr algn="ctr">
              <a:defRPr/>
            </a:pPr>
            <a:r>
              <a:rPr lang="en-US" sz="1800" b="1" dirty="0">
                <a:latin typeface="Calibri" charset="0"/>
                <a:ea typeface="ＭＳ Ｐゴシック" charset="-128"/>
                <a:cs typeface="ＭＳ Ｐゴシック" charset="-128"/>
              </a:rPr>
              <a:t>Parameter descriptions</a:t>
            </a:r>
          </a:p>
          <a:p>
            <a:pPr algn="ctr">
              <a:defRPr/>
            </a:pPr>
            <a:r>
              <a:rPr lang="en-US" sz="1200" dirty="0">
                <a:latin typeface="Calibri" charset="0"/>
                <a:ea typeface="ＭＳ Ｐゴシック" charset="-128"/>
                <a:cs typeface="ＭＳ Ｐゴシック" charset="-128"/>
              </a:rPr>
              <a:t>-</a:t>
            </a:r>
            <a:r>
              <a:rPr lang="en-US" sz="1200" dirty="0" err="1">
                <a:latin typeface="Calibri" charset="0"/>
                <a:ea typeface="ＭＳ Ｐゴシック" charset="-128"/>
                <a:cs typeface="ＭＳ Ｐゴシック" charset="-128"/>
              </a:rPr>
              <a:t>f</a:t>
            </a:r>
            <a:r>
              <a:rPr lang="en-US" sz="1200" dirty="0">
                <a:latin typeface="Calibri" charset="0"/>
                <a:ea typeface="ＭＳ Ｐゴシック" charset="-128"/>
                <a:cs typeface="ＭＳ Ｐゴシック" charset="-128"/>
              </a:rPr>
              <a:t> &lt;</a:t>
            </a:r>
            <a:r>
              <a:rPr lang="en-US" sz="1200" dirty="0" err="1">
                <a:latin typeface="Calibri" charset="0"/>
                <a:ea typeface="ＭＳ Ｐゴシック" charset="-128"/>
                <a:cs typeface="ＭＳ Ｐゴシック" charset="-128"/>
              </a:rPr>
              <a:t>input.filename</a:t>
            </a:r>
            <a:r>
              <a:rPr lang="en-US" sz="1200" dirty="0">
                <a:latin typeface="Calibri" charset="0"/>
                <a:ea typeface="ＭＳ Ｐゴシック" charset="-128"/>
                <a:cs typeface="ＭＳ Ｐゴシック" charset="-128"/>
              </a:rPr>
              <a:t>&gt; </a:t>
            </a:r>
          </a:p>
          <a:p>
            <a:pPr algn="ctr">
              <a:defRPr/>
            </a:pPr>
            <a:r>
              <a:rPr lang="en-US" sz="1200" dirty="0">
                <a:latin typeface="Calibri" charset="0"/>
                <a:ea typeface="ＭＳ Ｐゴシック" charset="-128"/>
                <a:cs typeface="ＭＳ Ｐゴシック" charset="-128"/>
              </a:rPr>
              <a:t>&lt;</a:t>
            </a:r>
            <a:r>
              <a:rPr lang="en-US" sz="1200" dirty="0" err="1">
                <a:latin typeface="Calibri" charset="0"/>
                <a:ea typeface="ＭＳ Ｐゴシック" charset="-128"/>
                <a:cs typeface="ＭＳ Ｐゴシック" charset="-128"/>
              </a:rPr>
              <a:t>log.transform</a:t>
            </a:r>
            <a:r>
              <a:rPr lang="en-US" sz="1200" dirty="0">
                <a:latin typeface="Calibri" charset="0"/>
                <a:ea typeface="ＭＳ Ｐゴシック" charset="-128"/>
                <a:cs typeface="ＭＳ Ｐゴシック" charset="-128"/>
              </a:rPr>
              <a:t>&gt; </a:t>
            </a:r>
          </a:p>
          <a:p>
            <a:pPr algn="ctr">
              <a:defRPr/>
            </a:pPr>
            <a:r>
              <a:rPr lang="en-US" sz="1200" dirty="0">
                <a:latin typeface="Calibri" charset="0"/>
                <a:ea typeface="ＭＳ Ｐゴシック" charset="-128"/>
                <a:cs typeface="ＭＳ Ｐゴシック" charset="-128"/>
              </a:rPr>
              <a:t>&lt;</a:t>
            </a:r>
            <a:r>
              <a:rPr lang="en-US" sz="1200" dirty="0" err="1">
                <a:latin typeface="Calibri" charset="0"/>
                <a:ea typeface="ＭＳ Ｐゴシック" charset="-128"/>
                <a:cs typeface="ＭＳ Ｐゴシック" charset="-128"/>
              </a:rPr>
              <a:t>row.center</a:t>
            </a:r>
            <a:r>
              <a:rPr lang="en-US" sz="1200" dirty="0">
                <a:latin typeface="Calibri" charset="0"/>
                <a:ea typeface="ＭＳ Ｐゴシック" charset="-128"/>
                <a:cs typeface="ＭＳ Ｐゴシック" charset="-128"/>
              </a:rPr>
              <a:t>&gt; </a:t>
            </a:r>
          </a:p>
          <a:p>
            <a:pPr algn="ctr">
              <a:defRPr/>
            </a:pPr>
            <a:r>
              <a:rPr lang="en-US" sz="1200" dirty="0">
                <a:latin typeface="Calibri" charset="0"/>
                <a:ea typeface="ＭＳ Ｐゴシック" charset="-128"/>
                <a:cs typeface="ＭＳ Ｐゴシック" charset="-128"/>
              </a:rPr>
              <a:t>&lt;</a:t>
            </a:r>
            <a:r>
              <a:rPr lang="en-US" sz="1200" dirty="0" err="1">
                <a:latin typeface="Calibri" charset="0"/>
                <a:ea typeface="ＭＳ Ｐゴシック" charset="-128"/>
                <a:cs typeface="ＭＳ Ｐゴシック" charset="-128"/>
              </a:rPr>
              <a:t>row.normalize</a:t>
            </a:r>
            <a:r>
              <a:rPr lang="en-US" sz="1200" dirty="0">
                <a:latin typeface="Calibri" charset="0"/>
                <a:ea typeface="ＭＳ Ｐゴシック" charset="-128"/>
                <a:cs typeface="ＭＳ Ｐゴシック" charset="-128"/>
              </a:rPr>
              <a:t>&gt;</a:t>
            </a:r>
          </a:p>
          <a:p>
            <a:pPr algn="ctr">
              <a:defRPr/>
            </a:pPr>
            <a:r>
              <a:rPr lang="en-US" sz="1200" dirty="0">
                <a:latin typeface="Calibri" charset="0"/>
                <a:ea typeface="ＭＳ Ｐゴシック" charset="-128"/>
                <a:cs typeface="ＭＳ Ｐゴシック" charset="-128"/>
              </a:rPr>
              <a:t> &lt;</a:t>
            </a:r>
            <a:r>
              <a:rPr lang="en-US" sz="1200" dirty="0" err="1">
                <a:latin typeface="Calibri" charset="0"/>
                <a:ea typeface="ＭＳ Ｐゴシック" charset="-128"/>
                <a:cs typeface="ＭＳ Ｐゴシック" charset="-128"/>
              </a:rPr>
              <a:t>column.center</a:t>
            </a:r>
            <a:r>
              <a:rPr lang="en-US" sz="1200" dirty="0">
                <a:latin typeface="Calibri" charset="0"/>
                <a:ea typeface="ＭＳ Ｐゴシック" charset="-128"/>
                <a:cs typeface="ＭＳ Ｐゴシック" charset="-128"/>
              </a:rPr>
              <a:t>&gt; </a:t>
            </a:r>
          </a:p>
          <a:p>
            <a:pPr algn="ctr">
              <a:defRPr/>
            </a:pPr>
            <a:r>
              <a:rPr lang="en-US" sz="1200" dirty="0">
                <a:latin typeface="Calibri" charset="0"/>
                <a:ea typeface="ＭＳ Ｐゴシック" charset="-128"/>
                <a:cs typeface="ＭＳ Ｐゴシック" charset="-128"/>
              </a:rPr>
              <a:t>&lt;</a:t>
            </a:r>
            <a:r>
              <a:rPr lang="en-US" sz="1200" dirty="0" err="1">
                <a:latin typeface="Calibri" charset="0"/>
                <a:ea typeface="ＭＳ Ｐゴシック" charset="-128"/>
                <a:cs typeface="ＭＳ Ｐゴシック" charset="-128"/>
              </a:rPr>
              <a:t>column.normalize</a:t>
            </a:r>
            <a:r>
              <a:rPr lang="en-US" sz="1200" dirty="0">
                <a:latin typeface="Calibri" charset="0"/>
                <a:ea typeface="ＭＳ Ｐゴシック" charset="-128"/>
                <a:cs typeface="ＭＳ Ｐゴシック" charset="-128"/>
              </a:rPr>
              <a:t>&gt;</a:t>
            </a:r>
          </a:p>
          <a:p>
            <a:pPr algn="ctr">
              <a:defRPr/>
            </a:pPr>
            <a:r>
              <a:rPr lang="en-US" sz="1200" dirty="0">
                <a:latin typeface="Calibri" charset="0"/>
                <a:ea typeface="ＭＳ Ｐゴシック" charset="-128"/>
                <a:cs typeface="ＭＳ Ｐゴシック" charset="-128"/>
              </a:rPr>
              <a:t> -</a:t>
            </a:r>
            <a:r>
              <a:rPr lang="en-US" sz="1200" dirty="0" err="1">
                <a:latin typeface="Calibri" charset="0"/>
                <a:ea typeface="ＭＳ Ｐゴシック" charset="-128"/>
                <a:cs typeface="ＭＳ Ｐゴシック" charset="-128"/>
              </a:rPr>
              <a:t>u</a:t>
            </a:r>
            <a:r>
              <a:rPr lang="en-US" sz="1200" dirty="0">
                <a:latin typeface="Calibri" charset="0"/>
                <a:ea typeface="ＭＳ Ｐゴシック" charset="-128"/>
                <a:cs typeface="ＭＳ Ｐゴシック" charset="-128"/>
              </a:rPr>
              <a:t> &lt;</a:t>
            </a:r>
            <a:r>
              <a:rPr lang="en-US" sz="1200" dirty="0" err="1">
                <a:latin typeface="Calibri" charset="0"/>
                <a:ea typeface="ＭＳ Ｐゴシック" charset="-128"/>
                <a:cs typeface="ＭＳ Ｐゴシック" charset="-128"/>
              </a:rPr>
              <a:t>output.base.name</a:t>
            </a:r>
            <a:r>
              <a:rPr lang="en-US" sz="1200" dirty="0">
                <a:latin typeface="Calibri" charset="0"/>
                <a:ea typeface="ＭＳ Ｐゴシック" charset="-128"/>
                <a:cs typeface="ＭＳ Ｐゴシック" charset="-128"/>
              </a:rPr>
              <a:t>&gt; </a:t>
            </a:r>
          </a:p>
          <a:p>
            <a:pPr algn="ctr">
              <a:defRPr/>
            </a:pPr>
            <a:r>
              <a:rPr lang="en-US" sz="1200" dirty="0">
                <a:latin typeface="Calibri" charset="0"/>
                <a:ea typeface="ＭＳ Ｐゴシック" charset="-128"/>
                <a:cs typeface="ＭＳ Ｐゴシック" charset="-128"/>
              </a:rPr>
              <a:t>-</a:t>
            </a:r>
            <a:r>
              <a:rPr lang="en-US" sz="1200" dirty="0" err="1">
                <a:latin typeface="Calibri" charset="0"/>
                <a:ea typeface="ＭＳ Ｐゴシック" charset="-128"/>
                <a:cs typeface="ＭＳ Ｐゴシック" charset="-128"/>
              </a:rPr>
              <a:t>e</a:t>
            </a:r>
            <a:r>
              <a:rPr lang="en-US" sz="1200" dirty="0">
                <a:latin typeface="Calibri" charset="0"/>
                <a:ea typeface="ＭＳ Ｐゴシック" charset="-128"/>
                <a:cs typeface="ＭＳ Ｐゴシック" charset="-128"/>
              </a:rPr>
              <a:t> &lt;</a:t>
            </a:r>
            <a:r>
              <a:rPr lang="en-US" sz="1200" dirty="0" err="1">
                <a:latin typeface="Calibri" charset="0"/>
                <a:ea typeface="ＭＳ Ｐゴシック" charset="-128"/>
                <a:cs typeface="ＭＳ Ｐゴシック" charset="-128"/>
              </a:rPr>
              <a:t>column.distance.measure</a:t>
            </a:r>
            <a:r>
              <a:rPr lang="en-US" sz="1200" dirty="0">
                <a:latin typeface="Calibri" charset="0"/>
                <a:ea typeface="ＭＳ Ｐゴシック" charset="-128"/>
                <a:cs typeface="ＭＳ Ｐゴシック" charset="-128"/>
              </a:rPr>
              <a:t>&gt; </a:t>
            </a:r>
          </a:p>
          <a:p>
            <a:pPr algn="ctr">
              <a:defRPr/>
            </a:pPr>
            <a:r>
              <a:rPr lang="en-US" sz="1200" dirty="0">
                <a:latin typeface="Calibri" charset="0"/>
                <a:ea typeface="ＭＳ Ｐゴシック" charset="-128"/>
                <a:cs typeface="ＭＳ Ｐゴシック" charset="-128"/>
              </a:rPr>
              <a:t>-</a:t>
            </a:r>
            <a:r>
              <a:rPr lang="en-US" sz="1200" dirty="0" err="1">
                <a:latin typeface="Calibri" charset="0"/>
                <a:ea typeface="ＭＳ Ｐゴシック" charset="-128"/>
                <a:cs typeface="ＭＳ Ｐゴシック" charset="-128"/>
              </a:rPr>
              <a:t>g</a:t>
            </a:r>
            <a:r>
              <a:rPr lang="en-US" sz="1200" dirty="0">
                <a:latin typeface="Calibri" charset="0"/>
                <a:ea typeface="ＭＳ Ｐゴシック" charset="-128"/>
                <a:cs typeface="ＭＳ Ｐゴシック" charset="-128"/>
              </a:rPr>
              <a:t> &lt;</a:t>
            </a:r>
            <a:r>
              <a:rPr lang="en-US" sz="1200" dirty="0" err="1">
                <a:latin typeface="Calibri" charset="0"/>
                <a:ea typeface="ＭＳ Ｐゴシック" charset="-128"/>
                <a:cs typeface="ＭＳ Ｐゴシック" charset="-128"/>
              </a:rPr>
              <a:t>row.distance.measure</a:t>
            </a:r>
            <a:r>
              <a:rPr lang="en-US" sz="1200" dirty="0">
                <a:latin typeface="Calibri" charset="0"/>
                <a:ea typeface="ＭＳ Ｐゴシック" charset="-128"/>
                <a:cs typeface="ＭＳ Ｐゴシック" charset="-128"/>
              </a:rPr>
              <a:t>&gt; </a:t>
            </a:r>
          </a:p>
          <a:p>
            <a:pPr algn="ctr">
              <a:defRPr/>
            </a:pPr>
            <a:r>
              <a:rPr lang="en-US" sz="1200" dirty="0">
                <a:latin typeface="Calibri" charset="0"/>
                <a:ea typeface="ＭＳ Ｐゴシック" charset="-128"/>
                <a:cs typeface="ＭＳ Ｐゴシック" charset="-128"/>
              </a:rPr>
              <a:t>-</a:t>
            </a:r>
            <a:r>
              <a:rPr lang="en-US" sz="1200" dirty="0" err="1">
                <a:latin typeface="Calibri" charset="0"/>
                <a:ea typeface="ＭＳ Ｐゴシック" charset="-128"/>
                <a:cs typeface="ＭＳ Ｐゴシック" charset="-128"/>
              </a:rPr>
              <a:t>m</a:t>
            </a:r>
            <a:r>
              <a:rPr lang="en-US" sz="1200" dirty="0">
                <a:latin typeface="Calibri" charset="0"/>
                <a:ea typeface="ＭＳ Ｐゴシック" charset="-128"/>
                <a:cs typeface="ＭＳ Ｐゴシック" charset="-128"/>
              </a:rPr>
              <a:t> &lt;</a:t>
            </a:r>
            <a:r>
              <a:rPr lang="en-US" sz="1200" dirty="0" err="1">
                <a:latin typeface="Calibri" charset="0"/>
                <a:ea typeface="ＭＳ Ｐゴシック" charset="-128"/>
                <a:cs typeface="ＭＳ Ｐゴシック" charset="-128"/>
              </a:rPr>
              <a:t>clustering.method</a:t>
            </a:r>
            <a:r>
              <a:rPr lang="en-US" sz="1200" dirty="0">
                <a:latin typeface="Calibri" charset="0"/>
                <a:ea typeface="ＭＳ Ｐゴシック" charset="-128"/>
                <a:cs typeface="ＭＳ Ｐゴシック" charset="-128"/>
              </a:rPr>
              <a:t>&gt;</a:t>
            </a:r>
          </a:p>
        </p:txBody>
      </p:sp>
      <p:sp>
        <p:nvSpPr>
          <p:cNvPr id="14" name="AutoShape 8"/>
          <p:cNvSpPr>
            <a:spLocks noChangeArrowheads="1"/>
          </p:cNvSpPr>
          <p:nvPr/>
        </p:nvSpPr>
        <p:spPr bwMode="auto">
          <a:xfrm>
            <a:off x="2209800" y="3048000"/>
            <a:ext cx="1600200" cy="1066800"/>
          </a:xfrm>
          <a:prstGeom prst="roundRect">
            <a:avLst>
              <a:gd name="adj" fmla="val 16667"/>
            </a:avLst>
          </a:prstGeom>
          <a:solidFill>
            <a:srgbClr val="8EB4E3"/>
          </a:solidFill>
          <a:ln w="9525">
            <a:noFill/>
            <a:round/>
            <a:headEnd/>
            <a:tailEnd/>
          </a:ln>
        </p:spPr>
        <p:txBody>
          <a:bodyPr wrap="none" anchor="ctr">
            <a:prstTxWarp prst="textNoShape">
              <a:avLst/>
            </a:prstTxWarp>
          </a:bodyPr>
          <a:lstStyle/>
          <a:p>
            <a:pPr algn="ctr">
              <a:defRPr/>
            </a:pPr>
            <a:r>
              <a:rPr lang="en-US" sz="1800" dirty="0">
                <a:latin typeface="Calibri" charset="0"/>
                <a:ea typeface="ＭＳ Ｐゴシック" charset="-128"/>
                <a:cs typeface="ＭＳ Ｐゴシック" charset="-128"/>
              </a:rPr>
              <a:t>CBS</a:t>
            </a:r>
          </a:p>
        </p:txBody>
      </p:sp>
      <p:sp>
        <p:nvSpPr>
          <p:cNvPr id="15" name="AutoShape 8"/>
          <p:cNvSpPr>
            <a:spLocks noChangeArrowheads="1"/>
          </p:cNvSpPr>
          <p:nvPr/>
        </p:nvSpPr>
        <p:spPr bwMode="auto">
          <a:xfrm>
            <a:off x="2209800" y="5486400"/>
            <a:ext cx="1600200" cy="1066800"/>
          </a:xfrm>
          <a:prstGeom prst="roundRect">
            <a:avLst>
              <a:gd name="adj" fmla="val 16667"/>
            </a:avLst>
          </a:prstGeom>
          <a:solidFill>
            <a:srgbClr val="8EB4E3"/>
          </a:solidFill>
          <a:ln w="9525">
            <a:noFill/>
            <a:round/>
            <a:headEnd/>
            <a:tailEnd/>
          </a:ln>
        </p:spPr>
        <p:txBody>
          <a:bodyPr wrap="none" anchor="ctr">
            <a:prstTxWarp prst="textNoShape">
              <a:avLst/>
            </a:prstTxWarp>
          </a:bodyPr>
          <a:lstStyle/>
          <a:p>
            <a:pPr algn="ctr">
              <a:defRPr/>
            </a:pPr>
            <a:r>
              <a:rPr lang="en-US" sz="1800" dirty="0">
                <a:latin typeface="Calibri" charset="0"/>
                <a:ea typeface="ＭＳ Ｐゴシック" charset="-128"/>
                <a:cs typeface="ＭＳ Ｐゴシック" charset="-128"/>
              </a:rPr>
              <a:t>Expression</a:t>
            </a:r>
          </a:p>
          <a:p>
            <a:pPr algn="ctr">
              <a:defRPr/>
            </a:pPr>
            <a:r>
              <a:rPr lang="en-US" sz="1800" dirty="0">
                <a:latin typeface="Calibri" charset="0"/>
                <a:ea typeface="ＭＳ Ｐゴシック" charset="-128"/>
                <a:cs typeface="ＭＳ Ｐゴシック" charset="-128"/>
              </a:rPr>
              <a:t>File</a:t>
            </a:r>
          </a:p>
          <a:p>
            <a:pPr algn="ctr">
              <a:defRPr/>
            </a:pPr>
            <a:r>
              <a:rPr lang="en-US" sz="1800" dirty="0">
                <a:latin typeface="Calibri" charset="0"/>
                <a:ea typeface="ＭＳ Ｐゴシック" charset="-128"/>
                <a:cs typeface="ＭＳ Ｐゴシック" charset="-128"/>
              </a:rPr>
              <a:t>Creator</a:t>
            </a:r>
          </a:p>
        </p:txBody>
      </p:sp>
      <p:sp>
        <p:nvSpPr>
          <p:cNvPr id="16" name="AutoShape 8"/>
          <p:cNvSpPr>
            <a:spLocks noChangeArrowheads="1"/>
          </p:cNvSpPr>
          <p:nvPr/>
        </p:nvSpPr>
        <p:spPr bwMode="auto">
          <a:xfrm>
            <a:off x="2209800" y="1828800"/>
            <a:ext cx="1600200" cy="1066800"/>
          </a:xfrm>
          <a:prstGeom prst="roundRect">
            <a:avLst>
              <a:gd name="adj" fmla="val 16667"/>
            </a:avLst>
          </a:prstGeom>
          <a:solidFill>
            <a:srgbClr val="8EB4E3"/>
          </a:solidFill>
          <a:ln w="9525">
            <a:noFill/>
            <a:round/>
            <a:headEnd/>
            <a:tailEnd/>
          </a:ln>
        </p:spPr>
        <p:txBody>
          <a:bodyPr wrap="none" anchor="ctr">
            <a:prstTxWarp prst="textNoShape">
              <a:avLst/>
            </a:prstTxWarp>
          </a:bodyPr>
          <a:lstStyle/>
          <a:p>
            <a:pPr algn="ctr">
              <a:defRPr/>
            </a:pPr>
            <a:r>
              <a:rPr lang="en-US" sz="1800" dirty="0">
                <a:latin typeface="Calibri" charset="0"/>
                <a:ea typeface="ＭＳ Ｐゴシック" charset="-128"/>
                <a:cs typeface="ＭＳ Ｐゴシック" charset="-128"/>
              </a:rPr>
              <a:t>GSEA</a:t>
            </a:r>
          </a:p>
        </p:txBody>
      </p:sp>
      <p:sp>
        <p:nvSpPr>
          <p:cNvPr id="18" name="AutoShape 8"/>
          <p:cNvSpPr>
            <a:spLocks noChangeArrowheads="1"/>
          </p:cNvSpPr>
          <p:nvPr/>
        </p:nvSpPr>
        <p:spPr bwMode="auto">
          <a:xfrm>
            <a:off x="381000" y="4267200"/>
            <a:ext cx="1600200" cy="1066800"/>
          </a:xfrm>
          <a:prstGeom prst="roundRect">
            <a:avLst>
              <a:gd name="adj" fmla="val 16667"/>
            </a:avLst>
          </a:prstGeom>
          <a:solidFill>
            <a:srgbClr val="8EB4E3"/>
          </a:solidFill>
          <a:ln w="9525">
            <a:noFill/>
            <a:round/>
            <a:headEnd/>
            <a:tailEnd/>
          </a:ln>
        </p:spPr>
        <p:txBody>
          <a:bodyPr wrap="none" anchor="ctr">
            <a:prstTxWarp prst="textNoShape">
              <a:avLst/>
            </a:prstTxWarp>
          </a:bodyPr>
          <a:lstStyle/>
          <a:p>
            <a:pPr algn="ctr">
              <a:defRPr/>
            </a:pPr>
            <a:r>
              <a:rPr lang="en-US" sz="1800" dirty="0">
                <a:latin typeface="Calibri" charset="0"/>
                <a:ea typeface="ＭＳ Ｐゴシック" charset="-128"/>
                <a:cs typeface="ＭＳ Ｐゴシック" charset="-128"/>
              </a:rPr>
              <a:t>Classification</a:t>
            </a:r>
          </a:p>
          <a:p>
            <a:pPr algn="ctr">
              <a:defRPr/>
            </a:pPr>
            <a:r>
              <a:rPr lang="en-US" sz="1800" dirty="0">
                <a:latin typeface="Calibri" charset="0"/>
                <a:ea typeface="ＭＳ Ｐゴシック" charset="-128"/>
                <a:cs typeface="ＭＳ Ｐゴシック" charset="-128"/>
              </a:rPr>
              <a:t>and</a:t>
            </a:r>
          </a:p>
          <a:p>
            <a:pPr algn="ctr">
              <a:defRPr/>
            </a:pPr>
            <a:r>
              <a:rPr lang="en-US" sz="1800" dirty="0">
                <a:latin typeface="Calibri" charset="0"/>
                <a:ea typeface="ＭＳ Ｐゴシック" charset="-128"/>
                <a:cs typeface="ＭＳ Ｐゴシック" charset="-128"/>
              </a:rPr>
              <a:t>Regression Trees</a:t>
            </a:r>
          </a:p>
        </p:txBody>
      </p:sp>
      <p:sp>
        <p:nvSpPr>
          <p:cNvPr id="19" name="AutoShape 8"/>
          <p:cNvSpPr>
            <a:spLocks noChangeArrowheads="1"/>
          </p:cNvSpPr>
          <p:nvPr/>
        </p:nvSpPr>
        <p:spPr bwMode="auto">
          <a:xfrm>
            <a:off x="381000" y="3048000"/>
            <a:ext cx="1600200" cy="1066800"/>
          </a:xfrm>
          <a:prstGeom prst="roundRect">
            <a:avLst>
              <a:gd name="adj" fmla="val 16667"/>
            </a:avLst>
          </a:prstGeom>
          <a:solidFill>
            <a:srgbClr val="8EB4E3"/>
          </a:solidFill>
          <a:ln w="9525">
            <a:noFill/>
            <a:round/>
            <a:headEnd/>
            <a:tailEnd/>
          </a:ln>
        </p:spPr>
        <p:txBody>
          <a:bodyPr wrap="none" anchor="ctr">
            <a:prstTxWarp prst="textNoShape">
              <a:avLst/>
            </a:prstTxWarp>
          </a:bodyPr>
          <a:lstStyle/>
          <a:p>
            <a:pPr algn="ctr">
              <a:defRPr/>
            </a:pPr>
            <a:r>
              <a:rPr lang="en-US" sz="1800" dirty="0">
                <a:latin typeface="Calibri" charset="0"/>
                <a:ea typeface="ＭＳ Ｐゴシック" charset="-128"/>
                <a:cs typeface="ＭＳ Ｐゴシック" charset="-128"/>
              </a:rPr>
              <a:t>GISTIC</a:t>
            </a:r>
          </a:p>
        </p:txBody>
      </p:sp>
      <p:sp>
        <p:nvSpPr>
          <p:cNvPr id="20" name="AutoShape 8"/>
          <p:cNvSpPr>
            <a:spLocks noChangeArrowheads="1"/>
          </p:cNvSpPr>
          <p:nvPr/>
        </p:nvSpPr>
        <p:spPr bwMode="auto">
          <a:xfrm>
            <a:off x="381000" y="5486400"/>
            <a:ext cx="1600200" cy="1066800"/>
          </a:xfrm>
          <a:prstGeom prst="roundRect">
            <a:avLst>
              <a:gd name="adj" fmla="val 16667"/>
            </a:avLst>
          </a:prstGeom>
          <a:solidFill>
            <a:srgbClr val="8EB4E3"/>
          </a:solidFill>
          <a:ln w="9525">
            <a:noFill/>
            <a:round/>
            <a:headEnd/>
            <a:tailEnd/>
          </a:ln>
        </p:spPr>
        <p:txBody>
          <a:bodyPr wrap="none" anchor="ctr">
            <a:prstTxWarp prst="textNoShape">
              <a:avLst/>
            </a:prstTxWarp>
          </a:bodyPr>
          <a:lstStyle/>
          <a:p>
            <a:pPr algn="ctr">
              <a:defRPr/>
            </a:pPr>
            <a:r>
              <a:rPr lang="en-US" sz="1800" dirty="0">
                <a:latin typeface="Calibri" charset="0"/>
                <a:ea typeface="ＭＳ Ｐゴシック" charset="-128"/>
                <a:cs typeface="ＭＳ Ｐゴシック" charset="-128"/>
              </a:rPr>
              <a:t>GISTIC</a:t>
            </a:r>
          </a:p>
        </p:txBody>
      </p:sp>
      <p:sp>
        <p:nvSpPr>
          <p:cNvPr id="21" name="AutoShape 8"/>
          <p:cNvSpPr>
            <a:spLocks noChangeArrowheads="1"/>
          </p:cNvSpPr>
          <p:nvPr/>
        </p:nvSpPr>
        <p:spPr bwMode="auto">
          <a:xfrm>
            <a:off x="381000" y="1828800"/>
            <a:ext cx="1600200" cy="1066800"/>
          </a:xfrm>
          <a:prstGeom prst="roundRect">
            <a:avLst>
              <a:gd name="adj" fmla="val 16667"/>
            </a:avLst>
          </a:prstGeom>
          <a:solidFill>
            <a:srgbClr val="8EB4E3"/>
          </a:solidFill>
          <a:ln w="9525">
            <a:noFill/>
            <a:round/>
            <a:headEnd/>
            <a:tailEnd/>
          </a:ln>
        </p:spPr>
        <p:txBody>
          <a:bodyPr wrap="none" anchor="ctr">
            <a:prstTxWarp prst="textNoShape">
              <a:avLst/>
            </a:prstTxWarp>
          </a:bodyPr>
          <a:lstStyle/>
          <a:p>
            <a:pPr algn="ctr">
              <a:defRPr/>
            </a:pPr>
            <a:r>
              <a:rPr lang="en-US" sz="1800" dirty="0">
                <a:latin typeface="Calibri" charset="0"/>
                <a:ea typeface="ＭＳ Ｐゴシック" charset="-128"/>
                <a:cs typeface="ＭＳ Ｐゴシック" charset="-128"/>
              </a:rPr>
              <a:t>Copy Number</a:t>
            </a:r>
          </a:p>
          <a:p>
            <a:pPr algn="ctr">
              <a:defRPr/>
            </a:pPr>
            <a:r>
              <a:rPr lang="en-US" sz="1800" dirty="0">
                <a:latin typeface="Calibri" charset="0"/>
                <a:ea typeface="ＭＳ Ｐゴシック" charset="-128"/>
                <a:cs typeface="ＭＳ Ｐゴシック" charset="-128"/>
              </a:rPr>
              <a:t>Divide </a:t>
            </a:r>
          </a:p>
          <a:p>
            <a:pPr algn="ctr">
              <a:defRPr/>
            </a:pPr>
            <a:r>
              <a:rPr lang="en-US" sz="1800" dirty="0">
                <a:latin typeface="Calibri" charset="0"/>
                <a:ea typeface="ＭＳ Ｐゴシック" charset="-128"/>
                <a:cs typeface="ＭＳ Ｐゴシック" charset="-128"/>
              </a:rPr>
              <a:t>by </a:t>
            </a:r>
            <a:r>
              <a:rPr lang="en-US" sz="1800" dirty="0" err="1">
                <a:latin typeface="Calibri" charset="0"/>
                <a:ea typeface="ＭＳ Ｐゴシック" charset="-128"/>
                <a:cs typeface="ＭＳ Ｐゴシック" charset="-128"/>
              </a:rPr>
              <a:t>Normals</a:t>
            </a:r>
            <a:endParaRPr lang="en-US" sz="1800" dirty="0">
              <a:latin typeface="Calibri" charset="0"/>
              <a:ea typeface="ＭＳ Ｐゴシック" charset="-128"/>
              <a:cs typeface="ＭＳ Ｐゴシック" charset="-128"/>
            </a:endParaRPr>
          </a:p>
        </p:txBody>
      </p:sp>
      <p:sp>
        <p:nvSpPr>
          <p:cNvPr id="22" name="AutoShape 8"/>
          <p:cNvSpPr>
            <a:spLocks noChangeArrowheads="1"/>
          </p:cNvSpPr>
          <p:nvPr/>
        </p:nvSpPr>
        <p:spPr bwMode="auto">
          <a:xfrm>
            <a:off x="4038600" y="4267200"/>
            <a:ext cx="1600200" cy="1066800"/>
          </a:xfrm>
          <a:prstGeom prst="roundRect">
            <a:avLst>
              <a:gd name="adj" fmla="val 16667"/>
            </a:avLst>
          </a:prstGeom>
          <a:solidFill>
            <a:srgbClr val="F0D200"/>
          </a:solidFill>
          <a:ln w="9525">
            <a:noFill/>
            <a:round/>
            <a:headEnd/>
            <a:tailEnd/>
          </a:ln>
        </p:spPr>
        <p:txBody>
          <a:bodyPr wrap="none" anchor="ctr">
            <a:prstTxWarp prst="textNoShape">
              <a:avLst/>
            </a:prstTxWarp>
          </a:bodyPr>
          <a:lstStyle/>
          <a:p>
            <a:pPr algn="ctr">
              <a:defRPr/>
            </a:pPr>
            <a:r>
              <a:rPr lang="en-US" sz="1800" b="1" dirty="0">
                <a:latin typeface="Calibri" charset="0"/>
                <a:ea typeface="ＭＳ Ｐゴシック" charset="-128"/>
                <a:cs typeface="ＭＳ Ｐゴシック" charset="-128"/>
              </a:rPr>
              <a:t>Hierarchical</a:t>
            </a:r>
          </a:p>
          <a:p>
            <a:pPr algn="ctr">
              <a:defRPr/>
            </a:pPr>
            <a:r>
              <a:rPr lang="en-US" sz="1800" b="1" dirty="0">
                <a:latin typeface="Calibri" charset="0"/>
                <a:ea typeface="ＭＳ Ｐゴシック" charset="-128"/>
                <a:cs typeface="ＭＳ Ｐゴシック" charset="-128"/>
              </a:rPr>
              <a:t>Clustering</a:t>
            </a:r>
          </a:p>
        </p:txBody>
      </p:sp>
      <p:sp>
        <p:nvSpPr>
          <p:cNvPr id="23" name="AutoShape 8"/>
          <p:cNvSpPr>
            <a:spLocks noChangeArrowheads="1"/>
          </p:cNvSpPr>
          <p:nvPr/>
        </p:nvSpPr>
        <p:spPr bwMode="auto">
          <a:xfrm>
            <a:off x="4038600" y="3048000"/>
            <a:ext cx="1600200" cy="1066800"/>
          </a:xfrm>
          <a:prstGeom prst="roundRect">
            <a:avLst>
              <a:gd name="adj" fmla="val 16667"/>
            </a:avLst>
          </a:prstGeom>
          <a:solidFill>
            <a:srgbClr val="8EB4E3"/>
          </a:solidFill>
          <a:ln w="9525">
            <a:noFill/>
            <a:round/>
            <a:headEnd/>
            <a:tailEnd/>
          </a:ln>
        </p:spPr>
        <p:txBody>
          <a:bodyPr wrap="none" anchor="ctr">
            <a:prstTxWarp prst="textNoShape">
              <a:avLst/>
            </a:prstTxWarp>
          </a:bodyPr>
          <a:lstStyle/>
          <a:p>
            <a:pPr algn="ctr">
              <a:defRPr/>
            </a:pPr>
            <a:r>
              <a:rPr lang="en-US" sz="1800" dirty="0" err="1">
                <a:latin typeface="Calibri" charset="0"/>
                <a:ea typeface="ＭＳ Ｐゴシック" charset="-128"/>
                <a:cs typeface="ＭＳ Ｐゴシック" charset="-128"/>
              </a:rPr>
              <a:t>k</a:t>
            </a:r>
            <a:r>
              <a:rPr lang="en-US" sz="1800" dirty="0">
                <a:latin typeface="Calibri" charset="0"/>
                <a:ea typeface="ＭＳ Ｐゴシック" charset="-128"/>
                <a:cs typeface="ＭＳ Ｐゴシック" charset="-128"/>
              </a:rPr>
              <a:t>-Nearest </a:t>
            </a:r>
          </a:p>
          <a:p>
            <a:pPr algn="ctr">
              <a:defRPr/>
            </a:pPr>
            <a:r>
              <a:rPr lang="en-US" sz="1800" dirty="0">
                <a:latin typeface="Calibri" charset="0"/>
                <a:ea typeface="ＭＳ Ｐゴシック" charset="-128"/>
                <a:cs typeface="ＭＳ Ｐゴシック" charset="-128"/>
              </a:rPr>
              <a:t>Neighbors</a:t>
            </a:r>
          </a:p>
        </p:txBody>
      </p:sp>
      <p:sp>
        <p:nvSpPr>
          <p:cNvPr id="24" name="AutoShape 8"/>
          <p:cNvSpPr>
            <a:spLocks noChangeArrowheads="1"/>
          </p:cNvSpPr>
          <p:nvPr/>
        </p:nvSpPr>
        <p:spPr bwMode="auto">
          <a:xfrm>
            <a:off x="4038600" y="5486400"/>
            <a:ext cx="1600200" cy="1066800"/>
          </a:xfrm>
          <a:prstGeom prst="roundRect">
            <a:avLst>
              <a:gd name="adj" fmla="val 16667"/>
            </a:avLst>
          </a:prstGeom>
          <a:solidFill>
            <a:srgbClr val="8EB4E3"/>
          </a:solidFill>
          <a:ln w="9525">
            <a:noFill/>
            <a:round/>
            <a:headEnd/>
            <a:tailEnd/>
          </a:ln>
        </p:spPr>
        <p:txBody>
          <a:bodyPr wrap="none" anchor="ctr">
            <a:prstTxWarp prst="textNoShape">
              <a:avLst/>
            </a:prstTxWarp>
          </a:bodyPr>
          <a:lstStyle/>
          <a:p>
            <a:pPr algn="ctr">
              <a:defRPr/>
            </a:pPr>
            <a:r>
              <a:rPr lang="en-US" sz="1800" dirty="0" err="1">
                <a:latin typeface="Calibri" charset="0"/>
                <a:ea typeface="ＭＳ Ｐゴシック" charset="-128"/>
                <a:cs typeface="ＭＳ Ｐゴシック" charset="-128"/>
              </a:rPr>
              <a:t>Metagene</a:t>
            </a:r>
            <a:endParaRPr lang="en-US" sz="1800" dirty="0">
              <a:latin typeface="Calibri" charset="0"/>
              <a:ea typeface="ＭＳ Ｐゴシック" charset="-128"/>
              <a:cs typeface="ＭＳ Ｐゴシック" charset="-128"/>
            </a:endParaRPr>
          </a:p>
          <a:p>
            <a:pPr algn="ctr">
              <a:defRPr/>
            </a:pPr>
            <a:r>
              <a:rPr lang="en-US" sz="1800" dirty="0">
                <a:latin typeface="Calibri" charset="0"/>
                <a:ea typeface="ＭＳ Ｐゴシック" charset="-128"/>
                <a:cs typeface="ＭＳ Ｐゴシック" charset="-128"/>
              </a:rPr>
              <a:t>Projection</a:t>
            </a:r>
          </a:p>
        </p:txBody>
      </p:sp>
      <p:sp>
        <p:nvSpPr>
          <p:cNvPr id="25" name="AutoShape 8"/>
          <p:cNvSpPr>
            <a:spLocks noChangeArrowheads="1"/>
          </p:cNvSpPr>
          <p:nvPr/>
        </p:nvSpPr>
        <p:spPr bwMode="auto">
          <a:xfrm>
            <a:off x="4038600" y="1828800"/>
            <a:ext cx="1600200" cy="1066800"/>
          </a:xfrm>
          <a:prstGeom prst="roundRect">
            <a:avLst>
              <a:gd name="adj" fmla="val 16667"/>
            </a:avLst>
          </a:prstGeom>
          <a:solidFill>
            <a:srgbClr val="8EB4E3"/>
          </a:solidFill>
          <a:ln w="9525">
            <a:noFill/>
            <a:round/>
            <a:headEnd/>
            <a:tailEnd/>
          </a:ln>
        </p:spPr>
        <p:txBody>
          <a:bodyPr wrap="none" anchor="ctr">
            <a:prstTxWarp prst="textNoShape">
              <a:avLst/>
            </a:prstTxWarp>
          </a:bodyPr>
          <a:lstStyle/>
          <a:p>
            <a:pPr algn="ctr">
              <a:defRPr/>
            </a:pPr>
            <a:r>
              <a:rPr lang="en-US" sz="1800" dirty="0">
                <a:latin typeface="Calibri" charset="0"/>
                <a:ea typeface="ＭＳ Ｐゴシック" charset="-128"/>
                <a:cs typeface="ＭＳ Ｐゴシック" charset="-128"/>
              </a:rPr>
              <a:t>Variation</a:t>
            </a:r>
          </a:p>
          <a:p>
            <a:pPr algn="ctr">
              <a:defRPr/>
            </a:pPr>
            <a:r>
              <a:rPr lang="en-US" sz="1800" dirty="0">
                <a:latin typeface="Calibri" charset="0"/>
                <a:ea typeface="ＭＳ Ｐゴシック" charset="-128"/>
                <a:cs typeface="ＭＳ Ｐゴシック" charset="-128"/>
              </a:rPr>
              <a:t>Filter</a:t>
            </a:r>
          </a:p>
        </p:txBody>
      </p:sp>
      <p:cxnSp>
        <p:nvCxnSpPr>
          <p:cNvPr id="26" name="Straight Connector 25"/>
          <p:cNvCxnSpPr/>
          <p:nvPr/>
        </p:nvCxnSpPr>
        <p:spPr>
          <a:xfrm rot="5400000" flipH="1" flipV="1">
            <a:off x="4876800" y="2895600"/>
            <a:ext cx="2133600" cy="609600"/>
          </a:xfrm>
          <a:prstGeom prst="line">
            <a:avLst/>
          </a:prstGeom>
          <a:ln>
            <a:noFill/>
          </a:ln>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rot="16200000" flipH="1">
            <a:off x="5410200" y="5486400"/>
            <a:ext cx="1143000" cy="685800"/>
          </a:xfrm>
          <a:prstGeom prst="line">
            <a:avLst/>
          </a:prstGeom>
          <a:ln>
            <a:no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39622193"/>
      </p:ext>
    </p:extLst>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19"/>
          <p:cNvSpPr>
            <a:spLocks noChangeArrowheads="1"/>
          </p:cNvSpPr>
          <p:nvPr/>
        </p:nvSpPr>
        <p:spPr bwMode="auto">
          <a:xfrm>
            <a:off x="1752600" y="152400"/>
            <a:ext cx="6762750" cy="476250"/>
          </a:xfrm>
          <a:prstGeom prst="rect">
            <a:avLst/>
          </a:prstGeom>
          <a:noFill/>
          <a:ln w="9525">
            <a:noFill/>
            <a:miter lim="800000"/>
            <a:headEnd/>
            <a:tailEnd/>
          </a:ln>
        </p:spPr>
        <p:txBody>
          <a:bodyPr lIns="45700" tIns="22850" rIns="45700" bIns="22850">
            <a:prstTxWarp prst="textNoShape">
              <a:avLst/>
            </a:prstTxWarp>
            <a:spAutoFit/>
          </a:bodyPr>
          <a:lstStyle/>
          <a:p>
            <a:r>
              <a:rPr lang="en-US" sz="2800" b="1" dirty="0" smtClean="0">
                <a:latin typeface="Calibri" pitchFamily="-109" charset="0"/>
              </a:rPr>
              <a:t>&gt;250 </a:t>
            </a:r>
            <a:r>
              <a:rPr lang="en-US" sz="2800" b="1" dirty="0">
                <a:latin typeface="Calibri" pitchFamily="-109" charset="0"/>
              </a:rPr>
              <a:t>GenePattern Modules,</a:t>
            </a:r>
            <a:r>
              <a:rPr lang="en-US" sz="2800" b="1" dirty="0" smtClean="0">
                <a:latin typeface="Calibri" pitchFamily="-109" charset="0"/>
              </a:rPr>
              <a:t> 4/2019</a:t>
            </a:r>
            <a:endParaRPr lang="en-US" sz="2800" b="1" dirty="0">
              <a:latin typeface="Calibri" pitchFamily="-109" charset="0"/>
            </a:endParaRPr>
          </a:p>
        </p:txBody>
      </p:sp>
      <p:pic>
        <p:nvPicPr>
          <p:cNvPr id="2" name="Picture 1"/>
          <p:cNvPicPr>
            <a:picLocks noChangeAspect="1"/>
          </p:cNvPicPr>
          <p:nvPr/>
        </p:nvPicPr>
        <p:blipFill>
          <a:blip r:embed="rId3"/>
          <a:stretch>
            <a:fillRect/>
          </a:stretch>
        </p:blipFill>
        <p:spPr>
          <a:xfrm>
            <a:off x="1752600" y="807258"/>
            <a:ext cx="5862926" cy="5955988"/>
          </a:xfrm>
          <a:prstGeom prst="rect">
            <a:avLst/>
          </a:prstGeom>
          <a:effectLst>
            <a:outerShdw blurRad="50800" dist="38100" dir="2700000" algn="tl" rotWithShape="0">
              <a:prstClr val="black">
                <a:alpha val="40000"/>
              </a:prstClr>
            </a:outerShdw>
          </a:effectLst>
        </p:spPr>
      </p:pic>
      <p:sp>
        <p:nvSpPr>
          <p:cNvPr id="6" name="Rectangle 5"/>
          <p:cNvSpPr/>
          <p:nvPr/>
        </p:nvSpPr>
        <p:spPr>
          <a:xfrm>
            <a:off x="3705699" y="1642655"/>
            <a:ext cx="3698109" cy="5120592"/>
          </a:xfrm>
          <a:prstGeom prst="rect">
            <a:avLst/>
          </a:prstGeom>
          <a:noFill/>
          <a:ln w="28575" cap="flat" cmpd="sng" algn="ctr">
            <a:solidFill>
              <a:srgbClr val="FF0000"/>
            </a:solidFill>
            <a:prstDash val="solid"/>
            <a:round/>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anchor="ctr"/>
          <a:lstStyle/>
          <a:p>
            <a:pPr algn="ctr">
              <a:defRPr/>
            </a:pPr>
            <a:endParaRPr lang="en-US" sz="1800"/>
          </a:p>
        </p:txBody>
      </p:sp>
    </p:spTree>
    <p:extLst>
      <p:ext uri="{BB962C8B-B14F-4D97-AF65-F5344CB8AC3E}">
        <p14:creationId xmlns:p14="http://schemas.microsoft.com/office/powerpoint/2010/main" val="3633364254"/>
      </p:ext>
    </p:extLst>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Shape 349"/>
          <p:cNvSpPr>
            <a:spLocks noChangeArrowheads="1"/>
          </p:cNvSpPr>
          <p:nvPr/>
        </p:nvSpPr>
        <p:spPr bwMode="auto">
          <a:xfrm>
            <a:off x="2286000" y="106363"/>
            <a:ext cx="6858000" cy="5937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45700" tIns="22850" rIns="45700" bIns="22850"/>
          <a:lstStyle/>
          <a:p>
            <a:pPr>
              <a:buSzPct val="25000"/>
            </a:pPr>
            <a:r>
              <a:rPr lang="en-US" sz="3600" b="1" dirty="0">
                <a:solidFill>
                  <a:srgbClr val="000000"/>
                </a:solidFill>
                <a:latin typeface="Calibri" charset="0"/>
                <a:cs typeface="Calibri" charset="0"/>
                <a:sym typeface="Calibri" charset="0"/>
              </a:rPr>
              <a:t>How GenePattern works</a:t>
            </a:r>
          </a:p>
        </p:txBody>
      </p:sp>
      <p:grpSp>
        <p:nvGrpSpPr>
          <p:cNvPr id="11" name="Group 10"/>
          <p:cNvGrpSpPr/>
          <p:nvPr/>
        </p:nvGrpSpPr>
        <p:grpSpPr>
          <a:xfrm>
            <a:off x="3124200" y="3260943"/>
            <a:ext cx="1858963" cy="1594734"/>
            <a:chOff x="3124200" y="3183642"/>
            <a:chExt cx="1858963" cy="1594734"/>
          </a:xfrm>
        </p:grpSpPr>
        <p:sp>
          <p:nvSpPr>
            <p:cNvPr id="34861" name="Shape 351"/>
            <p:cNvSpPr txBox="1">
              <a:spLocks noChangeArrowheads="1"/>
            </p:cNvSpPr>
            <p:nvPr/>
          </p:nvSpPr>
          <p:spPr bwMode="auto">
            <a:xfrm>
              <a:off x="3124200" y="3183642"/>
              <a:ext cx="1858963" cy="1594734"/>
            </a:xfrm>
            <a:prstGeom prst="rect">
              <a:avLst/>
            </a:prstGeom>
            <a:solidFill>
              <a:srgbClr val="BFBFB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91425" tIns="45700" rIns="91425" bIns="45700"/>
            <a:lstStyle>
              <a:lvl1pPr eaLnBrk="0" hangingPunct="0">
                <a:defRPr sz="2400">
                  <a:solidFill>
                    <a:schemeClr val="tx1"/>
                  </a:solidFill>
                  <a:latin typeface="Arial" charset="0"/>
                  <a:ea typeface="ヒラギノ角ゴ Pro W3" charset="0"/>
                  <a:cs typeface="ヒラギノ角ゴ Pro W3" charset="0"/>
                </a:defRPr>
              </a:lvl1pPr>
              <a:lvl2pPr marL="742950" indent="-285750" eaLnBrk="0" hangingPunct="0">
                <a:defRPr sz="2400">
                  <a:solidFill>
                    <a:schemeClr val="tx1"/>
                  </a:solidFill>
                  <a:latin typeface="Arial" charset="0"/>
                  <a:ea typeface="ヒラギノ角ゴ Pro W3" charset="0"/>
                  <a:cs typeface="ヒラギノ角ゴ Pro W3" charset="0"/>
                </a:defRPr>
              </a:lvl2pPr>
              <a:lvl3pPr marL="1143000" indent="-228600" eaLnBrk="0" hangingPunct="0">
                <a:defRPr sz="2400">
                  <a:solidFill>
                    <a:schemeClr val="tx1"/>
                  </a:solidFill>
                  <a:latin typeface="Arial" charset="0"/>
                  <a:ea typeface="ヒラギノ角ゴ Pro W3" charset="0"/>
                  <a:cs typeface="ヒラギノ角ゴ Pro W3" charset="0"/>
                </a:defRPr>
              </a:lvl3pPr>
              <a:lvl4pPr marL="1600200" indent="-228600" eaLnBrk="0" hangingPunct="0">
                <a:defRPr sz="2400">
                  <a:solidFill>
                    <a:schemeClr val="tx1"/>
                  </a:solidFill>
                  <a:latin typeface="Arial" charset="0"/>
                  <a:ea typeface="ヒラギノ角ゴ Pro W3" charset="0"/>
                  <a:cs typeface="ヒラギノ角ゴ Pro W3" charset="0"/>
                </a:defRPr>
              </a:lvl4pPr>
              <a:lvl5pPr marL="2057400" indent="-228600" eaLnBrk="0" hangingPunct="0">
                <a:defRPr sz="2400">
                  <a:solidFill>
                    <a:schemeClr val="tx1"/>
                  </a:solidFill>
                  <a:latin typeface="Arial" charset="0"/>
                  <a:ea typeface="ヒラギノ角ゴ Pro W3" charset="0"/>
                  <a:cs typeface="ヒラギノ角ゴ Pro W3" charset="0"/>
                </a:defRPr>
              </a:lvl5pPr>
              <a:lvl6pPr marL="25146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29718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34290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38862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pPr algn="ctr" eaLnBrk="1" hangingPunct="1">
                <a:buSzPct val="25000"/>
              </a:pPr>
              <a:r>
                <a:rPr lang="en-US" sz="1400" dirty="0">
                  <a:solidFill>
                    <a:srgbClr val="000000"/>
                  </a:solidFill>
                  <a:cs typeface="Arial" charset="0"/>
                  <a:sym typeface="Arial" charset="0"/>
                </a:rPr>
                <a:t>Local GP Server</a:t>
              </a:r>
            </a:p>
            <a:p>
              <a:pPr algn="ctr" eaLnBrk="1" hangingPunct="1"/>
              <a:endParaRPr lang="en-US" sz="1400" dirty="0">
                <a:solidFill>
                  <a:srgbClr val="000000"/>
                </a:solidFill>
                <a:cs typeface="Arial" charset="0"/>
                <a:sym typeface="Arial" charset="0"/>
              </a:endParaRPr>
            </a:p>
            <a:p>
              <a:pPr algn="ctr" eaLnBrk="1" hangingPunct="1"/>
              <a:endParaRPr lang="en-US" sz="1800" dirty="0">
                <a:solidFill>
                  <a:srgbClr val="000000"/>
                </a:solidFill>
                <a:cs typeface="Arial" charset="0"/>
                <a:sym typeface="Arial" charset="0"/>
              </a:endParaRPr>
            </a:p>
            <a:p>
              <a:pPr algn="ctr" eaLnBrk="1" hangingPunct="1"/>
              <a:endParaRPr lang="en-US" sz="1800" dirty="0">
                <a:solidFill>
                  <a:srgbClr val="000000"/>
                </a:solidFill>
                <a:cs typeface="Arial" charset="0"/>
                <a:sym typeface="Arial" charset="0"/>
              </a:endParaRPr>
            </a:p>
            <a:p>
              <a:pPr algn="ctr" eaLnBrk="1" hangingPunct="1"/>
              <a:endParaRPr lang="en-US" sz="1800" dirty="0">
                <a:solidFill>
                  <a:srgbClr val="000000"/>
                </a:solidFill>
                <a:cs typeface="Arial" charset="0"/>
                <a:sym typeface="Arial" charset="0"/>
              </a:endParaRPr>
            </a:p>
            <a:p>
              <a:pPr algn="ctr" eaLnBrk="1" hangingPunct="1"/>
              <a:endParaRPr lang="en-US" sz="1800" dirty="0">
                <a:solidFill>
                  <a:srgbClr val="000000"/>
                </a:solidFill>
                <a:cs typeface="Arial" charset="0"/>
                <a:sym typeface="Arial" charset="0"/>
              </a:endParaRPr>
            </a:p>
            <a:p>
              <a:pPr algn="ctr" eaLnBrk="1" hangingPunct="1"/>
              <a:endParaRPr lang="en-US" sz="1800" dirty="0">
                <a:solidFill>
                  <a:srgbClr val="000000"/>
                </a:solidFill>
                <a:cs typeface="Arial" charset="0"/>
                <a:sym typeface="Arial" charset="0"/>
              </a:endParaRPr>
            </a:p>
            <a:p>
              <a:pPr algn="ctr" eaLnBrk="1" hangingPunct="1"/>
              <a:endParaRPr lang="en-US" sz="1800" dirty="0">
                <a:solidFill>
                  <a:srgbClr val="000000"/>
                </a:solidFill>
                <a:cs typeface="Arial" charset="0"/>
                <a:sym typeface="Arial" charset="0"/>
              </a:endParaRPr>
            </a:p>
          </p:txBody>
        </p:sp>
        <p:sp>
          <p:nvSpPr>
            <p:cNvPr id="34863" name="Shape 353"/>
            <p:cNvSpPr txBox="1">
              <a:spLocks noChangeArrowheads="1"/>
            </p:cNvSpPr>
            <p:nvPr/>
          </p:nvSpPr>
          <p:spPr bwMode="auto">
            <a:xfrm>
              <a:off x="3481004" y="3927706"/>
              <a:ext cx="1066893" cy="343786"/>
            </a:xfrm>
            <a:prstGeom prst="rect">
              <a:avLst/>
            </a:prstGeom>
            <a:solidFill>
              <a:srgbClr val="FFFF74"/>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91425" tIns="45700" rIns="91425" bIns="45700" anchor="ctr"/>
            <a:lstStyle>
              <a:lvl1pPr eaLnBrk="0" hangingPunct="0">
                <a:defRPr sz="2400">
                  <a:solidFill>
                    <a:schemeClr val="tx1"/>
                  </a:solidFill>
                  <a:latin typeface="Arial" charset="0"/>
                  <a:ea typeface="ヒラギノ角ゴ Pro W3" charset="0"/>
                  <a:cs typeface="ヒラギノ角ゴ Pro W3" charset="0"/>
                </a:defRPr>
              </a:lvl1pPr>
              <a:lvl2pPr marL="742950" indent="-285750" eaLnBrk="0" hangingPunct="0">
                <a:defRPr sz="2400">
                  <a:solidFill>
                    <a:schemeClr val="tx1"/>
                  </a:solidFill>
                  <a:latin typeface="Arial" charset="0"/>
                  <a:ea typeface="ヒラギノ角ゴ Pro W3" charset="0"/>
                  <a:cs typeface="ヒラギノ角ゴ Pro W3" charset="0"/>
                </a:defRPr>
              </a:lvl2pPr>
              <a:lvl3pPr marL="1143000" indent="-228600" eaLnBrk="0" hangingPunct="0">
                <a:defRPr sz="2400">
                  <a:solidFill>
                    <a:schemeClr val="tx1"/>
                  </a:solidFill>
                  <a:latin typeface="Arial" charset="0"/>
                  <a:ea typeface="ヒラギノ角ゴ Pro W3" charset="0"/>
                  <a:cs typeface="ヒラギノ角ゴ Pro W3" charset="0"/>
                </a:defRPr>
              </a:lvl3pPr>
              <a:lvl4pPr marL="1600200" indent="-228600" eaLnBrk="0" hangingPunct="0">
                <a:defRPr sz="2400">
                  <a:solidFill>
                    <a:schemeClr val="tx1"/>
                  </a:solidFill>
                  <a:latin typeface="Arial" charset="0"/>
                  <a:ea typeface="ヒラギノ角ゴ Pro W3" charset="0"/>
                  <a:cs typeface="ヒラギノ角ゴ Pro W3" charset="0"/>
                </a:defRPr>
              </a:lvl4pPr>
              <a:lvl5pPr marL="2057400" indent="-228600" eaLnBrk="0" hangingPunct="0">
                <a:defRPr sz="2400">
                  <a:solidFill>
                    <a:schemeClr val="tx1"/>
                  </a:solidFill>
                  <a:latin typeface="Arial" charset="0"/>
                  <a:ea typeface="ヒラギノ角ゴ Pro W3" charset="0"/>
                  <a:cs typeface="ヒラギノ角ゴ Pro W3" charset="0"/>
                </a:defRPr>
              </a:lvl5pPr>
              <a:lvl6pPr marL="25146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29718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34290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38862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pPr algn="ctr" eaLnBrk="1" hangingPunct="1">
                <a:buSzPct val="25000"/>
              </a:pPr>
              <a:r>
                <a:rPr lang="en-US" sz="1400" dirty="0">
                  <a:solidFill>
                    <a:srgbClr val="000000"/>
                  </a:solidFill>
                  <a:cs typeface="Arial" charset="0"/>
                  <a:sym typeface="Arial" charset="0"/>
                </a:rPr>
                <a:t>Pipelines</a:t>
              </a:r>
            </a:p>
          </p:txBody>
        </p:sp>
        <p:sp>
          <p:nvSpPr>
            <p:cNvPr id="34864" name="Shape 354"/>
            <p:cNvSpPr txBox="1">
              <a:spLocks noChangeArrowheads="1"/>
            </p:cNvSpPr>
            <p:nvPr/>
          </p:nvSpPr>
          <p:spPr bwMode="auto">
            <a:xfrm>
              <a:off x="3481009" y="3528703"/>
              <a:ext cx="1066893" cy="343786"/>
            </a:xfrm>
            <a:prstGeom prst="rect">
              <a:avLst/>
            </a:prstGeom>
            <a:solidFill>
              <a:srgbClr val="FFFF74"/>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91425" tIns="45700" rIns="91425" bIns="45700" anchor="ctr"/>
            <a:lstStyle>
              <a:lvl1pPr eaLnBrk="0" hangingPunct="0">
                <a:defRPr sz="2400">
                  <a:solidFill>
                    <a:schemeClr val="tx1"/>
                  </a:solidFill>
                  <a:latin typeface="Arial" charset="0"/>
                  <a:ea typeface="ヒラギノ角ゴ Pro W3" charset="0"/>
                  <a:cs typeface="ヒラギノ角ゴ Pro W3" charset="0"/>
                </a:defRPr>
              </a:lvl1pPr>
              <a:lvl2pPr marL="742950" indent="-285750" eaLnBrk="0" hangingPunct="0">
                <a:defRPr sz="2400">
                  <a:solidFill>
                    <a:schemeClr val="tx1"/>
                  </a:solidFill>
                  <a:latin typeface="Arial" charset="0"/>
                  <a:ea typeface="ヒラギノ角ゴ Pro W3" charset="0"/>
                  <a:cs typeface="ヒラギノ角ゴ Pro W3" charset="0"/>
                </a:defRPr>
              </a:lvl2pPr>
              <a:lvl3pPr marL="1143000" indent="-228600" eaLnBrk="0" hangingPunct="0">
                <a:defRPr sz="2400">
                  <a:solidFill>
                    <a:schemeClr val="tx1"/>
                  </a:solidFill>
                  <a:latin typeface="Arial" charset="0"/>
                  <a:ea typeface="ヒラギノ角ゴ Pro W3" charset="0"/>
                  <a:cs typeface="ヒラギノ角ゴ Pro W3" charset="0"/>
                </a:defRPr>
              </a:lvl3pPr>
              <a:lvl4pPr marL="1600200" indent="-228600" eaLnBrk="0" hangingPunct="0">
                <a:defRPr sz="2400">
                  <a:solidFill>
                    <a:schemeClr val="tx1"/>
                  </a:solidFill>
                  <a:latin typeface="Arial" charset="0"/>
                  <a:ea typeface="ヒラギノ角ゴ Pro W3" charset="0"/>
                  <a:cs typeface="ヒラギノ角ゴ Pro W3" charset="0"/>
                </a:defRPr>
              </a:lvl4pPr>
              <a:lvl5pPr marL="2057400" indent="-228600" eaLnBrk="0" hangingPunct="0">
                <a:defRPr sz="2400">
                  <a:solidFill>
                    <a:schemeClr val="tx1"/>
                  </a:solidFill>
                  <a:latin typeface="Arial" charset="0"/>
                  <a:ea typeface="ヒラギノ角ゴ Pro W3" charset="0"/>
                  <a:cs typeface="ヒラギノ角ゴ Pro W3" charset="0"/>
                </a:defRPr>
              </a:lvl5pPr>
              <a:lvl6pPr marL="25146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29718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34290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38862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pPr algn="ctr" eaLnBrk="1" hangingPunct="1">
                <a:buSzPct val="25000"/>
              </a:pPr>
              <a:r>
                <a:rPr lang="en-US" sz="1400">
                  <a:solidFill>
                    <a:srgbClr val="000000"/>
                  </a:solidFill>
                  <a:cs typeface="Arial" charset="0"/>
                  <a:sym typeface="Arial" charset="0"/>
                </a:rPr>
                <a:t>Modules</a:t>
              </a:r>
            </a:p>
          </p:txBody>
        </p:sp>
        <p:sp>
          <p:nvSpPr>
            <p:cNvPr id="34865" name="Shape 355"/>
            <p:cNvSpPr txBox="1">
              <a:spLocks noChangeArrowheads="1"/>
            </p:cNvSpPr>
            <p:nvPr/>
          </p:nvSpPr>
          <p:spPr bwMode="auto">
            <a:xfrm>
              <a:off x="3481009" y="4330043"/>
              <a:ext cx="1066893" cy="343786"/>
            </a:xfrm>
            <a:prstGeom prst="rect">
              <a:avLst/>
            </a:prstGeom>
            <a:solidFill>
              <a:srgbClr val="86A644"/>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91425" tIns="45700" rIns="91425" bIns="45700" anchor="ctr"/>
            <a:lstStyle>
              <a:lvl1pPr eaLnBrk="0" hangingPunct="0">
                <a:defRPr sz="2400">
                  <a:solidFill>
                    <a:schemeClr val="tx1"/>
                  </a:solidFill>
                  <a:latin typeface="Arial" charset="0"/>
                  <a:ea typeface="ヒラギノ角ゴ Pro W3" charset="0"/>
                  <a:cs typeface="ヒラギノ角ゴ Pro W3" charset="0"/>
                </a:defRPr>
              </a:lvl1pPr>
              <a:lvl2pPr marL="742950" indent="-285750" eaLnBrk="0" hangingPunct="0">
                <a:defRPr sz="2400">
                  <a:solidFill>
                    <a:schemeClr val="tx1"/>
                  </a:solidFill>
                  <a:latin typeface="Arial" charset="0"/>
                  <a:ea typeface="ヒラギノ角ゴ Pro W3" charset="0"/>
                  <a:cs typeface="ヒラギノ角ゴ Pro W3" charset="0"/>
                </a:defRPr>
              </a:lvl2pPr>
              <a:lvl3pPr marL="1143000" indent="-228600" eaLnBrk="0" hangingPunct="0">
                <a:defRPr sz="2400">
                  <a:solidFill>
                    <a:schemeClr val="tx1"/>
                  </a:solidFill>
                  <a:latin typeface="Arial" charset="0"/>
                  <a:ea typeface="ヒラギノ角ゴ Pro W3" charset="0"/>
                  <a:cs typeface="ヒラギノ角ゴ Pro W3" charset="0"/>
                </a:defRPr>
              </a:lvl3pPr>
              <a:lvl4pPr marL="1600200" indent="-228600" eaLnBrk="0" hangingPunct="0">
                <a:defRPr sz="2400">
                  <a:solidFill>
                    <a:schemeClr val="tx1"/>
                  </a:solidFill>
                  <a:latin typeface="Arial" charset="0"/>
                  <a:ea typeface="ヒラギノ角ゴ Pro W3" charset="0"/>
                  <a:cs typeface="ヒラギノ角ゴ Pro W3" charset="0"/>
                </a:defRPr>
              </a:lvl4pPr>
              <a:lvl5pPr marL="2057400" indent="-228600" eaLnBrk="0" hangingPunct="0">
                <a:defRPr sz="2400">
                  <a:solidFill>
                    <a:schemeClr val="tx1"/>
                  </a:solidFill>
                  <a:latin typeface="Arial" charset="0"/>
                  <a:ea typeface="ヒラギノ角ゴ Pro W3" charset="0"/>
                  <a:cs typeface="ヒラギノ角ゴ Pro W3" charset="0"/>
                </a:defRPr>
              </a:lvl5pPr>
              <a:lvl6pPr marL="25146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29718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34290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38862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pPr algn="ctr" eaLnBrk="1" hangingPunct="1">
                <a:buSzPct val="25000"/>
              </a:pPr>
              <a:r>
                <a:rPr lang="en-US" sz="1400">
                  <a:solidFill>
                    <a:srgbClr val="000000"/>
                  </a:solidFill>
                  <a:cs typeface="Arial" charset="0"/>
                  <a:sym typeface="Arial" charset="0"/>
                </a:rPr>
                <a:t>Jobs</a:t>
              </a:r>
            </a:p>
          </p:txBody>
        </p:sp>
      </p:grpSp>
      <p:grpSp>
        <p:nvGrpSpPr>
          <p:cNvPr id="12" name="Group 11"/>
          <p:cNvGrpSpPr/>
          <p:nvPr/>
        </p:nvGrpSpPr>
        <p:grpSpPr>
          <a:xfrm>
            <a:off x="3124200" y="5255101"/>
            <a:ext cx="1858963" cy="1428750"/>
            <a:chOff x="3124200" y="5078413"/>
            <a:chExt cx="1858963" cy="1428750"/>
          </a:xfrm>
        </p:grpSpPr>
        <p:sp>
          <p:nvSpPr>
            <p:cNvPr id="34856" name="Shape 357"/>
            <p:cNvSpPr txBox="1">
              <a:spLocks noChangeArrowheads="1"/>
            </p:cNvSpPr>
            <p:nvPr/>
          </p:nvSpPr>
          <p:spPr bwMode="auto">
            <a:xfrm>
              <a:off x="3124200" y="5078413"/>
              <a:ext cx="1858963" cy="1428750"/>
            </a:xfrm>
            <a:prstGeom prst="rect">
              <a:avLst/>
            </a:prstGeom>
            <a:solidFill>
              <a:srgbClr val="BFBFB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91425" tIns="45700" rIns="91425" bIns="45700"/>
            <a:lstStyle>
              <a:lvl1pPr eaLnBrk="0" hangingPunct="0">
                <a:defRPr sz="2400">
                  <a:solidFill>
                    <a:schemeClr val="tx1"/>
                  </a:solidFill>
                  <a:latin typeface="Arial" charset="0"/>
                  <a:ea typeface="ヒラギノ角ゴ Pro W3" charset="0"/>
                  <a:cs typeface="ヒラギノ角ゴ Pro W3" charset="0"/>
                </a:defRPr>
              </a:lvl1pPr>
              <a:lvl2pPr marL="742950" indent="-285750" eaLnBrk="0" hangingPunct="0">
                <a:defRPr sz="2400">
                  <a:solidFill>
                    <a:schemeClr val="tx1"/>
                  </a:solidFill>
                  <a:latin typeface="Arial" charset="0"/>
                  <a:ea typeface="ヒラギノ角ゴ Pro W3" charset="0"/>
                  <a:cs typeface="ヒラギノ角ゴ Pro W3" charset="0"/>
                </a:defRPr>
              </a:lvl2pPr>
              <a:lvl3pPr marL="1143000" indent="-228600" eaLnBrk="0" hangingPunct="0">
                <a:defRPr sz="2400">
                  <a:solidFill>
                    <a:schemeClr val="tx1"/>
                  </a:solidFill>
                  <a:latin typeface="Arial" charset="0"/>
                  <a:ea typeface="ヒラギノ角ゴ Pro W3" charset="0"/>
                  <a:cs typeface="ヒラギノ角ゴ Pro W3" charset="0"/>
                </a:defRPr>
              </a:lvl3pPr>
              <a:lvl4pPr marL="1600200" indent="-228600" eaLnBrk="0" hangingPunct="0">
                <a:defRPr sz="2400">
                  <a:solidFill>
                    <a:schemeClr val="tx1"/>
                  </a:solidFill>
                  <a:latin typeface="Arial" charset="0"/>
                  <a:ea typeface="ヒラギノ角ゴ Pro W3" charset="0"/>
                  <a:cs typeface="ヒラギノ角ゴ Pro W3" charset="0"/>
                </a:defRPr>
              </a:lvl4pPr>
              <a:lvl5pPr marL="2057400" indent="-228600" eaLnBrk="0" hangingPunct="0">
                <a:defRPr sz="2400">
                  <a:solidFill>
                    <a:schemeClr val="tx1"/>
                  </a:solidFill>
                  <a:latin typeface="Arial" charset="0"/>
                  <a:ea typeface="ヒラギノ角ゴ Pro W3" charset="0"/>
                  <a:cs typeface="ヒラギノ角ゴ Pro W3" charset="0"/>
                </a:defRPr>
              </a:lvl5pPr>
              <a:lvl6pPr marL="25146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29718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34290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38862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pPr algn="ctr" eaLnBrk="1" hangingPunct="1">
                <a:buSzPct val="25000"/>
              </a:pPr>
              <a:r>
                <a:rPr lang="en-US" sz="1400" dirty="0">
                  <a:solidFill>
                    <a:srgbClr val="000000"/>
                  </a:solidFill>
                  <a:cs typeface="Arial" charset="0"/>
                  <a:sym typeface="Arial" charset="0"/>
                </a:rPr>
                <a:t>Local GP Server</a:t>
              </a:r>
            </a:p>
            <a:p>
              <a:pPr algn="ctr" eaLnBrk="1" hangingPunct="1"/>
              <a:endParaRPr lang="en-US" sz="1400" dirty="0">
                <a:solidFill>
                  <a:srgbClr val="000000"/>
                </a:solidFill>
                <a:cs typeface="Arial" charset="0"/>
                <a:sym typeface="Arial" charset="0"/>
              </a:endParaRPr>
            </a:p>
            <a:p>
              <a:pPr algn="ctr" eaLnBrk="1" hangingPunct="1"/>
              <a:endParaRPr lang="en-US" sz="1800" dirty="0">
                <a:solidFill>
                  <a:srgbClr val="000000"/>
                </a:solidFill>
                <a:cs typeface="Arial" charset="0"/>
                <a:sym typeface="Arial" charset="0"/>
              </a:endParaRPr>
            </a:p>
            <a:p>
              <a:pPr algn="ctr" eaLnBrk="1" hangingPunct="1"/>
              <a:endParaRPr lang="en-US" sz="1800" dirty="0">
                <a:solidFill>
                  <a:srgbClr val="000000"/>
                </a:solidFill>
                <a:cs typeface="Arial" charset="0"/>
                <a:sym typeface="Arial" charset="0"/>
              </a:endParaRPr>
            </a:p>
            <a:p>
              <a:pPr algn="ctr" eaLnBrk="1" hangingPunct="1"/>
              <a:endParaRPr lang="en-US" sz="1800" dirty="0">
                <a:solidFill>
                  <a:srgbClr val="000000"/>
                </a:solidFill>
                <a:cs typeface="Arial" charset="0"/>
                <a:sym typeface="Arial" charset="0"/>
              </a:endParaRPr>
            </a:p>
            <a:p>
              <a:pPr algn="ctr" eaLnBrk="1" hangingPunct="1"/>
              <a:endParaRPr lang="en-US" sz="1800" dirty="0">
                <a:solidFill>
                  <a:srgbClr val="000000"/>
                </a:solidFill>
                <a:cs typeface="Arial" charset="0"/>
                <a:sym typeface="Arial" charset="0"/>
              </a:endParaRPr>
            </a:p>
            <a:p>
              <a:pPr algn="ctr" eaLnBrk="1" hangingPunct="1"/>
              <a:endParaRPr lang="en-US" sz="1800" dirty="0">
                <a:solidFill>
                  <a:srgbClr val="000000"/>
                </a:solidFill>
                <a:cs typeface="Arial" charset="0"/>
                <a:sym typeface="Arial" charset="0"/>
              </a:endParaRPr>
            </a:p>
            <a:p>
              <a:pPr algn="ctr" eaLnBrk="1" hangingPunct="1"/>
              <a:endParaRPr lang="en-US" sz="1800" dirty="0">
                <a:solidFill>
                  <a:srgbClr val="000000"/>
                </a:solidFill>
                <a:cs typeface="Arial" charset="0"/>
                <a:sym typeface="Arial" charset="0"/>
              </a:endParaRPr>
            </a:p>
          </p:txBody>
        </p:sp>
        <p:sp>
          <p:nvSpPr>
            <p:cNvPr id="34858" name="Shape 359"/>
            <p:cNvSpPr txBox="1">
              <a:spLocks noChangeArrowheads="1"/>
            </p:cNvSpPr>
            <p:nvPr/>
          </p:nvSpPr>
          <p:spPr bwMode="auto">
            <a:xfrm>
              <a:off x="3520235" y="5767690"/>
              <a:ext cx="1066893" cy="307869"/>
            </a:xfrm>
            <a:prstGeom prst="rect">
              <a:avLst/>
            </a:prstGeom>
            <a:solidFill>
              <a:srgbClr val="FFFF74"/>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91425" tIns="45700" rIns="91425" bIns="45700" anchor="ctr"/>
            <a:lstStyle>
              <a:lvl1pPr eaLnBrk="0" hangingPunct="0">
                <a:defRPr sz="2400">
                  <a:solidFill>
                    <a:schemeClr val="tx1"/>
                  </a:solidFill>
                  <a:latin typeface="Arial" charset="0"/>
                  <a:ea typeface="ヒラギノ角ゴ Pro W3" charset="0"/>
                  <a:cs typeface="ヒラギノ角ゴ Pro W3" charset="0"/>
                </a:defRPr>
              </a:lvl1pPr>
              <a:lvl2pPr marL="742950" indent="-285750" eaLnBrk="0" hangingPunct="0">
                <a:defRPr sz="2400">
                  <a:solidFill>
                    <a:schemeClr val="tx1"/>
                  </a:solidFill>
                  <a:latin typeface="Arial" charset="0"/>
                  <a:ea typeface="ヒラギノ角ゴ Pro W3" charset="0"/>
                  <a:cs typeface="ヒラギノ角ゴ Pro W3" charset="0"/>
                </a:defRPr>
              </a:lvl2pPr>
              <a:lvl3pPr marL="1143000" indent="-228600" eaLnBrk="0" hangingPunct="0">
                <a:defRPr sz="2400">
                  <a:solidFill>
                    <a:schemeClr val="tx1"/>
                  </a:solidFill>
                  <a:latin typeface="Arial" charset="0"/>
                  <a:ea typeface="ヒラギノ角ゴ Pro W3" charset="0"/>
                  <a:cs typeface="ヒラギノ角ゴ Pro W3" charset="0"/>
                </a:defRPr>
              </a:lvl3pPr>
              <a:lvl4pPr marL="1600200" indent="-228600" eaLnBrk="0" hangingPunct="0">
                <a:defRPr sz="2400">
                  <a:solidFill>
                    <a:schemeClr val="tx1"/>
                  </a:solidFill>
                  <a:latin typeface="Arial" charset="0"/>
                  <a:ea typeface="ヒラギノ角ゴ Pro W3" charset="0"/>
                  <a:cs typeface="ヒラギノ角ゴ Pro W3" charset="0"/>
                </a:defRPr>
              </a:lvl4pPr>
              <a:lvl5pPr marL="2057400" indent="-228600" eaLnBrk="0" hangingPunct="0">
                <a:defRPr sz="2400">
                  <a:solidFill>
                    <a:schemeClr val="tx1"/>
                  </a:solidFill>
                  <a:latin typeface="Arial" charset="0"/>
                  <a:ea typeface="ヒラギノ角ゴ Pro W3" charset="0"/>
                  <a:cs typeface="ヒラギノ角ゴ Pro W3" charset="0"/>
                </a:defRPr>
              </a:lvl5pPr>
              <a:lvl6pPr marL="25146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29718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34290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38862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pPr algn="ctr" eaLnBrk="1" hangingPunct="1">
                <a:buSzPct val="25000"/>
              </a:pPr>
              <a:r>
                <a:rPr lang="en-US" sz="1400">
                  <a:solidFill>
                    <a:srgbClr val="000000"/>
                  </a:solidFill>
                  <a:cs typeface="Arial" charset="0"/>
                  <a:sym typeface="Arial" charset="0"/>
                </a:rPr>
                <a:t>Pipelines</a:t>
              </a:r>
            </a:p>
          </p:txBody>
        </p:sp>
        <p:sp>
          <p:nvSpPr>
            <p:cNvPr id="34859" name="Shape 360"/>
            <p:cNvSpPr txBox="1">
              <a:spLocks noChangeArrowheads="1"/>
            </p:cNvSpPr>
            <p:nvPr/>
          </p:nvSpPr>
          <p:spPr bwMode="auto">
            <a:xfrm>
              <a:off x="3520235" y="5407701"/>
              <a:ext cx="1066893" cy="307869"/>
            </a:xfrm>
            <a:prstGeom prst="rect">
              <a:avLst/>
            </a:prstGeom>
            <a:solidFill>
              <a:srgbClr val="FFFF74"/>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91425" tIns="45700" rIns="91425" bIns="45700" anchor="ctr"/>
            <a:lstStyle>
              <a:lvl1pPr eaLnBrk="0" hangingPunct="0">
                <a:defRPr sz="2400">
                  <a:solidFill>
                    <a:schemeClr val="tx1"/>
                  </a:solidFill>
                  <a:latin typeface="Arial" charset="0"/>
                  <a:ea typeface="ヒラギノ角ゴ Pro W3" charset="0"/>
                  <a:cs typeface="ヒラギノ角ゴ Pro W3" charset="0"/>
                </a:defRPr>
              </a:lvl1pPr>
              <a:lvl2pPr marL="742950" indent="-285750" eaLnBrk="0" hangingPunct="0">
                <a:defRPr sz="2400">
                  <a:solidFill>
                    <a:schemeClr val="tx1"/>
                  </a:solidFill>
                  <a:latin typeface="Arial" charset="0"/>
                  <a:ea typeface="ヒラギノ角ゴ Pro W3" charset="0"/>
                  <a:cs typeface="ヒラギノ角ゴ Pro W3" charset="0"/>
                </a:defRPr>
              </a:lvl2pPr>
              <a:lvl3pPr marL="1143000" indent="-228600" eaLnBrk="0" hangingPunct="0">
                <a:defRPr sz="2400">
                  <a:solidFill>
                    <a:schemeClr val="tx1"/>
                  </a:solidFill>
                  <a:latin typeface="Arial" charset="0"/>
                  <a:ea typeface="ヒラギノ角ゴ Pro W3" charset="0"/>
                  <a:cs typeface="ヒラギノ角ゴ Pro W3" charset="0"/>
                </a:defRPr>
              </a:lvl3pPr>
              <a:lvl4pPr marL="1600200" indent="-228600" eaLnBrk="0" hangingPunct="0">
                <a:defRPr sz="2400">
                  <a:solidFill>
                    <a:schemeClr val="tx1"/>
                  </a:solidFill>
                  <a:latin typeface="Arial" charset="0"/>
                  <a:ea typeface="ヒラギノ角ゴ Pro W3" charset="0"/>
                  <a:cs typeface="ヒラギノ角ゴ Pro W3" charset="0"/>
                </a:defRPr>
              </a:lvl4pPr>
              <a:lvl5pPr marL="2057400" indent="-228600" eaLnBrk="0" hangingPunct="0">
                <a:defRPr sz="2400">
                  <a:solidFill>
                    <a:schemeClr val="tx1"/>
                  </a:solidFill>
                  <a:latin typeface="Arial" charset="0"/>
                  <a:ea typeface="ヒラギノ角ゴ Pro W3" charset="0"/>
                  <a:cs typeface="ヒラギノ角ゴ Pro W3" charset="0"/>
                </a:defRPr>
              </a:lvl5pPr>
              <a:lvl6pPr marL="25146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29718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34290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38862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pPr algn="ctr" eaLnBrk="1" hangingPunct="1">
                <a:buSzPct val="25000"/>
              </a:pPr>
              <a:r>
                <a:rPr lang="en-US" sz="1400">
                  <a:solidFill>
                    <a:srgbClr val="000000"/>
                  </a:solidFill>
                  <a:cs typeface="Arial" charset="0"/>
                  <a:sym typeface="Arial" charset="0"/>
                </a:rPr>
                <a:t>Modules</a:t>
              </a:r>
            </a:p>
          </p:txBody>
        </p:sp>
        <p:sp>
          <p:nvSpPr>
            <p:cNvPr id="34860" name="Shape 361"/>
            <p:cNvSpPr txBox="1">
              <a:spLocks noChangeArrowheads="1"/>
            </p:cNvSpPr>
            <p:nvPr/>
          </p:nvSpPr>
          <p:spPr bwMode="auto">
            <a:xfrm>
              <a:off x="3520235" y="6129721"/>
              <a:ext cx="1066893" cy="307869"/>
            </a:xfrm>
            <a:prstGeom prst="rect">
              <a:avLst/>
            </a:prstGeom>
            <a:solidFill>
              <a:srgbClr val="86A644"/>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91425" tIns="45700" rIns="91425" bIns="45700" anchor="ctr"/>
            <a:lstStyle>
              <a:lvl1pPr eaLnBrk="0" hangingPunct="0">
                <a:defRPr sz="2400">
                  <a:solidFill>
                    <a:schemeClr val="tx1"/>
                  </a:solidFill>
                  <a:latin typeface="Arial" charset="0"/>
                  <a:ea typeface="ヒラギノ角ゴ Pro W3" charset="0"/>
                  <a:cs typeface="ヒラギノ角ゴ Pro W3" charset="0"/>
                </a:defRPr>
              </a:lvl1pPr>
              <a:lvl2pPr marL="742950" indent="-285750" eaLnBrk="0" hangingPunct="0">
                <a:defRPr sz="2400">
                  <a:solidFill>
                    <a:schemeClr val="tx1"/>
                  </a:solidFill>
                  <a:latin typeface="Arial" charset="0"/>
                  <a:ea typeface="ヒラギノ角ゴ Pro W3" charset="0"/>
                  <a:cs typeface="ヒラギノ角ゴ Pro W3" charset="0"/>
                </a:defRPr>
              </a:lvl2pPr>
              <a:lvl3pPr marL="1143000" indent="-228600" eaLnBrk="0" hangingPunct="0">
                <a:defRPr sz="2400">
                  <a:solidFill>
                    <a:schemeClr val="tx1"/>
                  </a:solidFill>
                  <a:latin typeface="Arial" charset="0"/>
                  <a:ea typeface="ヒラギノ角ゴ Pro W3" charset="0"/>
                  <a:cs typeface="ヒラギノ角ゴ Pro W3" charset="0"/>
                </a:defRPr>
              </a:lvl3pPr>
              <a:lvl4pPr marL="1600200" indent="-228600" eaLnBrk="0" hangingPunct="0">
                <a:defRPr sz="2400">
                  <a:solidFill>
                    <a:schemeClr val="tx1"/>
                  </a:solidFill>
                  <a:latin typeface="Arial" charset="0"/>
                  <a:ea typeface="ヒラギノ角ゴ Pro W3" charset="0"/>
                  <a:cs typeface="ヒラギノ角ゴ Pro W3" charset="0"/>
                </a:defRPr>
              </a:lvl4pPr>
              <a:lvl5pPr marL="2057400" indent="-228600" eaLnBrk="0" hangingPunct="0">
                <a:defRPr sz="2400">
                  <a:solidFill>
                    <a:schemeClr val="tx1"/>
                  </a:solidFill>
                  <a:latin typeface="Arial" charset="0"/>
                  <a:ea typeface="ヒラギノ角ゴ Pro W3" charset="0"/>
                  <a:cs typeface="ヒラギノ角ゴ Pro W3" charset="0"/>
                </a:defRPr>
              </a:lvl5pPr>
              <a:lvl6pPr marL="25146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29718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34290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38862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pPr algn="ctr" eaLnBrk="1" hangingPunct="1">
                <a:buSzPct val="25000"/>
              </a:pPr>
              <a:r>
                <a:rPr lang="en-US" sz="1400">
                  <a:solidFill>
                    <a:srgbClr val="000000"/>
                  </a:solidFill>
                  <a:cs typeface="Arial" charset="0"/>
                  <a:sym typeface="Arial" charset="0"/>
                </a:rPr>
                <a:t>Jobs</a:t>
              </a:r>
            </a:p>
          </p:txBody>
        </p:sp>
      </p:grpSp>
      <p:grpSp>
        <p:nvGrpSpPr>
          <p:cNvPr id="34822" name="Shape 362"/>
          <p:cNvGrpSpPr>
            <a:grpSpLocks/>
          </p:cNvGrpSpPr>
          <p:nvPr/>
        </p:nvGrpSpPr>
        <p:grpSpPr bwMode="auto">
          <a:xfrm>
            <a:off x="549276" y="1766888"/>
            <a:ext cx="1300162" cy="1714500"/>
            <a:chOff x="381000" y="3874271"/>
            <a:chExt cx="1542394" cy="2001707"/>
          </a:xfrm>
        </p:grpSpPr>
        <p:sp>
          <p:nvSpPr>
            <p:cNvPr id="34854" name="Shape 363"/>
            <p:cNvSpPr>
              <a:spLocks noChangeArrowheads="1"/>
            </p:cNvSpPr>
            <p:nvPr/>
          </p:nvSpPr>
          <p:spPr bwMode="auto">
            <a:xfrm>
              <a:off x="381000" y="3874271"/>
              <a:ext cx="1542394" cy="2001707"/>
            </a:xfrm>
            <a:prstGeom prst="flowChartMagneticDisk">
              <a:avLst/>
            </a:prstGeom>
            <a:solidFill>
              <a:srgbClr val="8CB3E3"/>
            </a:solidFill>
            <a:ln w="9525">
              <a:solidFill>
                <a:schemeClr val="bg1"/>
              </a:solidFill>
              <a:round/>
              <a:headEnd/>
              <a:tailEnd/>
            </a:ln>
          </p:spPr>
          <p:txBody>
            <a:bodyPr lIns="91425" tIns="45700" rIns="91425" bIns="45700"/>
            <a:lstStyle/>
            <a:p>
              <a:pPr algn="ctr">
                <a:buSzPct val="25000"/>
              </a:pPr>
              <a:r>
                <a:rPr lang="en-US">
                  <a:solidFill>
                    <a:srgbClr val="000000"/>
                  </a:solidFill>
                  <a:latin typeface="Calibri" charset="0"/>
                  <a:cs typeface="Calibri" charset="0"/>
                  <a:sym typeface="Calibri" charset="0"/>
                </a:rPr>
                <a:t>Production</a:t>
              </a:r>
            </a:p>
            <a:p>
              <a:pPr algn="ctr">
                <a:buSzPct val="25000"/>
              </a:pPr>
              <a:r>
                <a:rPr lang="en-US">
                  <a:solidFill>
                    <a:srgbClr val="000000"/>
                  </a:solidFill>
                  <a:latin typeface="Calibri" charset="0"/>
                  <a:cs typeface="Calibri" charset="0"/>
                  <a:sym typeface="Calibri" charset="0"/>
                </a:rPr>
                <a:t>Repository</a:t>
              </a:r>
            </a:p>
          </p:txBody>
        </p:sp>
        <p:pic>
          <p:nvPicPr>
            <p:cNvPr id="34855" name="Shape 364"/>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0198" y="5193077"/>
              <a:ext cx="567331" cy="60343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grpSp>
        <p:nvGrpSpPr>
          <p:cNvPr id="10" name="Group 9"/>
          <p:cNvGrpSpPr/>
          <p:nvPr/>
        </p:nvGrpSpPr>
        <p:grpSpPr>
          <a:xfrm>
            <a:off x="3124200" y="1115179"/>
            <a:ext cx="1858963" cy="1758949"/>
            <a:chOff x="3124200" y="982663"/>
            <a:chExt cx="1858963" cy="1758949"/>
          </a:xfrm>
        </p:grpSpPr>
        <p:sp>
          <p:nvSpPr>
            <p:cNvPr id="34866" name="Shape 344"/>
            <p:cNvSpPr txBox="1">
              <a:spLocks noChangeArrowheads="1"/>
            </p:cNvSpPr>
            <p:nvPr/>
          </p:nvSpPr>
          <p:spPr bwMode="auto">
            <a:xfrm>
              <a:off x="3124200" y="982663"/>
              <a:ext cx="1858963" cy="1758949"/>
            </a:xfrm>
            <a:prstGeom prst="rect">
              <a:avLst/>
            </a:prstGeom>
            <a:solidFill>
              <a:srgbClr val="DAE5F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91425" tIns="45700" rIns="91425" bIns="45700"/>
            <a:lstStyle>
              <a:lvl1pPr eaLnBrk="0" hangingPunct="0">
                <a:defRPr sz="2400">
                  <a:solidFill>
                    <a:schemeClr val="tx1"/>
                  </a:solidFill>
                  <a:latin typeface="Arial" charset="0"/>
                  <a:ea typeface="ヒラギノ角ゴ Pro W3" charset="0"/>
                  <a:cs typeface="ヒラギノ角ゴ Pro W3" charset="0"/>
                </a:defRPr>
              </a:lvl1pPr>
              <a:lvl2pPr marL="742950" indent="-285750" eaLnBrk="0" hangingPunct="0">
                <a:defRPr sz="2400">
                  <a:solidFill>
                    <a:schemeClr val="tx1"/>
                  </a:solidFill>
                  <a:latin typeface="Arial" charset="0"/>
                  <a:ea typeface="ヒラギノ角ゴ Pro W3" charset="0"/>
                  <a:cs typeface="ヒラギノ角ゴ Pro W3" charset="0"/>
                </a:defRPr>
              </a:lvl2pPr>
              <a:lvl3pPr marL="1143000" indent="-228600" eaLnBrk="0" hangingPunct="0">
                <a:defRPr sz="2400">
                  <a:solidFill>
                    <a:schemeClr val="tx1"/>
                  </a:solidFill>
                  <a:latin typeface="Arial" charset="0"/>
                  <a:ea typeface="ヒラギノ角ゴ Pro W3" charset="0"/>
                  <a:cs typeface="ヒラギノ角ゴ Pro W3" charset="0"/>
                </a:defRPr>
              </a:lvl3pPr>
              <a:lvl4pPr marL="1600200" indent="-228600" eaLnBrk="0" hangingPunct="0">
                <a:defRPr sz="2400">
                  <a:solidFill>
                    <a:schemeClr val="tx1"/>
                  </a:solidFill>
                  <a:latin typeface="Arial" charset="0"/>
                  <a:ea typeface="ヒラギノ角ゴ Pro W3" charset="0"/>
                  <a:cs typeface="ヒラギノ角ゴ Pro W3" charset="0"/>
                </a:defRPr>
              </a:lvl4pPr>
              <a:lvl5pPr marL="2057400" indent="-228600" eaLnBrk="0" hangingPunct="0">
                <a:defRPr sz="2400">
                  <a:solidFill>
                    <a:schemeClr val="tx1"/>
                  </a:solidFill>
                  <a:latin typeface="Arial" charset="0"/>
                  <a:ea typeface="ヒラギノ角ゴ Pro W3" charset="0"/>
                  <a:cs typeface="ヒラギノ角ゴ Pro W3" charset="0"/>
                </a:defRPr>
              </a:lvl5pPr>
              <a:lvl6pPr marL="25146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29718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34290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38862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pPr algn="ctr" eaLnBrk="1" hangingPunct="1">
                <a:buSzPct val="25000"/>
              </a:pPr>
              <a:r>
                <a:rPr lang="en-US" sz="1400" dirty="0">
                  <a:solidFill>
                    <a:srgbClr val="000000"/>
                  </a:solidFill>
                  <a:cs typeface="Arial" charset="0"/>
                  <a:sym typeface="Arial" charset="0"/>
                </a:rPr>
                <a:t>          </a:t>
              </a:r>
              <a:r>
                <a:rPr lang="en-US" sz="1400" dirty="0" err="1">
                  <a:solidFill>
                    <a:srgbClr val="000000"/>
                  </a:solidFill>
                  <a:cs typeface="Arial" charset="0"/>
                  <a:sym typeface="Arial" charset="0"/>
                </a:rPr>
                <a:t>GenePattern</a:t>
              </a:r>
              <a:r>
                <a:rPr lang="en-US" sz="1400" dirty="0">
                  <a:solidFill>
                    <a:srgbClr val="000000"/>
                  </a:solidFill>
                  <a:cs typeface="Arial" charset="0"/>
                  <a:sym typeface="Arial" charset="0"/>
                </a:rPr>
                <a:t> Server</a:t>
              </a:r>
            </a:p>
            <a:p>
              <a:pPr algn="ctr" eaLnBrk="1" hangingPunct="1"/>
              <a:endParaRPr lang="en-US" sz="1400" dirty="0">
                <a:solidFill>
                  <a:srgbClr val="000000"/>
                </a:solidFill>
                <a:cs typeface="Arial" charset="0"/>
                <a:sym typeface="Arial" charset="0"/>
              </a:endParaRPr>
            </a:p>
            <a:p>
              <a:pPr algn="ctr" eaLnBrk="1" hangingPunct="1"/>
              <a:endParaRPr lang="en-US" sz="1800" dirty="0">
                <a:solidFill>
                  <a:srgbClr val="000000"/>
                </a:solidFill>
                <a:cs typeface="Arial" charset="0"/>
                <a:sym typeface="Arial" charset="0"/>
              </a:endParaRPr>
            </a:p>
            <a:p>
              <a:pPr algn="ctr" eaLnBrk="1" hangingPunct="1"/>
              <a:endParaRPr lang="en-US" sz="1800" dirty="0">
                <a:solidFill>
                  <a:srgbClr val="000000"/>
                </a:solidFill>
                <a:cs typeface="Arial" charset="0"/>
                <a:sym typeface="Arial" charset="0"/>
              </a:endParaRPr>
            </a:p>
            <a:p>
              <a:pPr algn="ctr" eaLnBrk="1" hangingPunct="1"/>
              <a:endParaRPr lang="en-US" sz="1800" dirty="0">
                <a:solidFill>
                  <a:srgbClr val="000000"/>
                </a:solidFill>
                <a:cs typeface="Arial" charset="0"/>
                <a:sym typeface="Arial" charset="0"/>
              </a:endParaRPr>
            </a:p>
            <a:p>
              <a:pPr algn="ctr" eaLnBrk="1" hangingPunct="1"/>
              <a:endParaRPr lang="en-US" sz="1800" dirty="0">
                <a:solidFill>
                  <a:srgbClr val="000000"/>
                </a:solidFill>
                <a:cs typeface="Arial" charset="0"/>
                <a:sym typeface="Arial" charset="0"/>
              </a:endParaRPr>
            </a:p>
            <a:p>
              <a:pPr algn="ctr" eaLnBrk="1" hangingPunct="1"/>
              <a:endParaRPr lang="en-US" sz="1800" dirty="0">
                <a:solidFill>
                  <a:srgbClr val="000000"/>
                </a:solidFill>
                <a:cs typeface="Arial" charset="0"/>
                <a:sym typeface="Arial" charset="0"/>
              </a:endParaRPr>
            </a:p>
          </p:txBody>
        </p:sp>
        <p:sp>
          <p:nvSpPr>
            <p:cNvPr id="34868" name="Shape 346"/>
            <p:cNvSpPr txBox="1">
              <a:spLocks noChangeArrowheads="1"/>
            </p:cNvSpPr>
            <p:nvPr/>
          </p:nvSpPr>
          <p:spPr bwMode="auto">
            <a:xfrm>
              <a:off x="3479491" y="1924816"/>
              <a:ext cx="1066893" cy="307607"/>
            </a:xfrm>
            <a:prstGeom prst="rect">
              <a:avLst/>
            </a:prstGeom>
            <a:solidFill>
              <a:srgbClr val="FFFF74"/>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91425" tIns="45700" rIns="91425" bIns="45700"/>
            <a:lstStyle>
              <a:lvl1pPr eaLnBrk="0" hangingPunct="0">
                <a:defRPr sz="2400">
                  <a:solidFill>
                    <a:schemeClr val="tx1"/>
                  </a:solidFill>
                  <a:latin typeface="Arial" charset="0"/>
                  <a:ea typeface="ヒラギノ角ゴ Pro W3" charset="0"/>
                  <a:cs typeface="ヒラギノ角ゴ Pro W3" charset="0"/>
                </a:defRPr>
              </a:lvl1pPr>
              <a:lvl2pPr marL="742950" indent="-285750" eaLnBrk="0" hangingPunct="0">
                <a:defRPr sz="2400">
                  <a:solidFill>
                    <a:schemeClr val="tx1"/>
                  </a:solidFill>
                  <a:latin typeface="Arial" charset="0"/>
                  <a:ea typeface="ヒラギノ角ゴ Pro W3" charset="0"/>
                  <a:cs typeface="ヒラギノ角ゴ Pro W3" charset="0"/>
                </a:defRPr>
              </a:lvl2pPr>
              <a:lvl3pPr marL="1143000" indent="-228600" eaLnBrk="0" hangingPunct="0">
                <a:defRPr sz="2400">
                  <a:solidFill>
                    <a:schemeClr val="tx1"/>
                  </a:solidFill>
                  <a:latin typeface="Arial" charset="0"/>
                  <a:ea typeface="ヒラギノ角ゴ Pro W3" charset="0"/>
                  <a:cs typeface="ヒラギノ角ゴ Pro W3" charset="0"/>
                </a:defRPr>
              </a:lvl3pPr>
              <a:lvl4pPr marL="1600200" indent="-228600" eaLnBrk="0" hangingPunct="0">
                <a:defRPr sz="2400">
                  <a:solidFill>
                    <a:schemeClr val="tx1"/>
                  </a:solidFill>
                  <a:latin typeface="Arial" charset="0"/>
                  <a:ea typeface="ヒラギノ角ゴ Pro W3" charset="0"/>
                  <a:cs typeface="ヒラギノ角ゴ Pro W3" charset="0"/>
                </a:defRPr>
              </a:lvl4pPr>
              <a:lvl5pPr marL="2057400" indent="-228600" eaLnBrk="0" hangingPunct="0">
                <a:defRPr sz="2400">
                  <a:solidFill>
                    <a:schemeClr val="tx1"/>
                  </a:solidFill>
                  <a:latin typeface="Arial" charset="0"/>
                  <a:ea typeface="ヒラギノ角ゴ Pro W3" charset="0"/>
                  <a:cs typeface="ヒラギノ角ゴ Pro W3" charset="0"/>
                </a:defRPr>
              </a:lvl5pPr>
              <a:lvl6pPr marL="25146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29718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34290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38862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pPr algn="ctr" eaLnBrk="1" hangingPunct="1">
                <a:buSzPct val="25000"/>
              </a:pPr>
              <a:r>
                <a:rPr lang="en-US" sz="1400">
                  <a:solidFill>
                    <a:srgbClr val="000000"/>
                  </a:solidFill>
                  <a:cs typeface="Arial" charset="0"/>
                  <a:sym typeface="Arial" charset="0"/>
                </a:rPr>
                <a:t>Pipelines</a:t>
              </a:r>
            </a:p>
          </p:txBody>
        </p:sp>
        <p:sp>
          <p:nvSpPr>
            <p:cNvPr id="34869" name="Shape 347"/>
            <p:cNvSpPr txBox="1">
              <a:spLocks noChangeArrowheads="1"/>
            </p:cNvSpPr>
            <p:nvPr/>
          </p:nvSpPr>
          <p:spPr bwMode="auto">
            <a:xfrm>
              <a:off x="3479493" y="1560394"/>
              <a:ext cx="1066893" cy="307607"/>
            </a:xfrm>
            <a:prstGeom prst="rect">
              <a:avLst/>
            </a:prstGeom>
            <a:solidFill>
              <a:srgbClr val="FFFF74"/>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91425" tIns="45700" rIns="91425" bIns="45700"/>
            <a:lstStyle>
              <a:lvl1pPr eaLnBrk="0" hangingPunct="0">
                <a:defRPr sz="2400">
                  <a:solidFill>
                    <a:schemeClr val="tx1"/>
                  </a:solidFill>
                  <a:latin typeface="Arial" charset="0"/>
                  <a:ea typeface="ヒラギノ角ゴ Pro W3" charset="0"/>
                  <a:cs typeface="ヒラギノ角ゴ Pro W3" charset="0"/>
                </a:defRPr>
              </a:lvl1pPr>
              <a:lvl2pPr marL="742950" indent="-285750" eaLnBrk="0" hangingPunct="0">
                <a:defRPr sz="2400">
                  <a:solidFill>
                    <a:schemeClr val="tx1"/>
                  </a:solidFill>
                  <a:latin typeface="Arial" charset="0"/>
                  <a:ea typeface="ヒラギノ角ゴ Pro W3" charset="0"/>
                  <a:cs typeface="ヒラギノ角ゴ Pro W3" charset="0"/>
                </a:defRPr>
              </a:lvl2pPr>
              <a:lvl3pPr marL="1143000" indent="-228600" eaLnBrk="0" hangingPunct="0">
                <a:defRPr sz="2400">
                  <a:solidFill>
                    <a:schemeClr val="tx1"/>
                  </a:solidFill>
                  <a:latin typeface="Arial" charset="0"/>
                  <a:ea typeface="ヒラギノ角ゴ Pro W3" charset="0"/>
                  <a:cs typeface="ヒラギノ角ゴ Pro W3" charset="0"/>
                </a:defRPr>
              </a:lvl3pPr>
              <a:lvl4pPr marL="1600200" indent="-228600" eaLnBrk="0" hangingPunct="0">
                <a:defRPr sz="2400">
                  <a:solidFill>
                    <a:schemeClr val="tx1"/>
                  </a:solidFill>
                  <a:latin typeface="Arial" charset="0"/>
                  <a:ea typeface="ヒラギノ角ゴ Pro W3" charset="0"/>
                  <a:cs typeface="ヒラギノ角ゴ Pro W3" charset="0"/>
                </a:defRPr>
              </a:lvl4pPr>
              <a:lvl5pPr marL="2057400" indent="-228600" eaLnBrk="0" hangingPunct="0">
                <a:defRPr sz="2400">
                  <a:solidFill>
                    <a:schemeClr val="tx1"/>
                  </a:solidFill>
                  <a:latin typeface="Arial" charset="0"/>
                  <a:ea typeface="ヒラギノ角ゴ Pro W3" charset="0"/>
                  <a:cs typeface="ヒラギノ角ゴ Pro W3" charset="0"/>
                </a:defRPr>
              </a:lvl5pPr>
              <a:lvl6pPr marL="25146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29718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34290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38862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pPr algn="ctr" eaLnBrk="1" hangingPunct="1">
                <a:buSzPct val="25000"/>
              </a:pPr>
              <a:r>
                <a:rPr lang="en-US" sz="1400">
                  <a:solidFill>
                    <a:srgbClr val="000000"/>
                  </a:solidFill>
                  <a:cs typeface="Arial" charset="0"/>
                  <a:sym typeface="Arial" charset="0"/>
                </a:rPr>
                <a:t>Modules</a:t>
              </a:r>
            </a:p>
          </p:txBody>
        </p:sp>
        <p:sp>
          <p:nvSpPr>
            <p:cNvPr id="34870" name="Shape 348"/>
            <p:cNvSpPr txBox="1">
              <a:spLocks noChangeArrowheads="1"/>
            </p:cNvSpPr>
            <p:nvPr/>
          </p:nvSpPr>
          <p:spPr bwMode="auto">
            <a:xfrm>
              <a:off x="3481009" y="2300041"/>
              <a:ext cx="1066893" cy="307607"/>
            </a:xfrm>
            <a:prstGeom prst="rect">
              <a:avLst/>
            </a:prstGeom>
            <a:solidFill>
              <a:srgbClr val="86A644"/>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91425" tIns="45700" rIns="91425" bIns="45700"/>
            <a:lstStyle>
              <a:lvl1pPr eaLnBrk="0" hangingPunct="0">
                <a:defRPr sz="2400">
                  <a:solidFill>
                    <a:schemeClr val="tx1"/>
                  </a:solidFill>
                  <a:latin typeface="Arial" charset="0"/>
                  <a:ea typeface="ヒラギノ角ゴ Pro W3" charset="0"/>
                  <a:cs typeface="ヒラギノ角ゴ Pro W3" charset="0"/>
                </a:defRPr>
              </a:lvl1pPr>
              <a:lvl2pPr marL="742950" indent="-285750" eaLnBrk="0" hangingPunct="0">
                <a:defRPr sz="2400">
                  <a:solidFill>
                    <a:schemeClr val="tx1"/>
                  </a:solidFill>
                  <a:latin typeface="Arial" charset="0"/>
                  <a:ea typeface="ヒラギノ角ゴ Pro W3" charset="0"/>
                  <a:cs typeface="ヒラギノ角ゴ Pro W3" charset="0"/>
                </a:defRPr>
              </a:lvl2pPr>
              <a:lvl3pPr marL="1143000" indent="-228600" eaLnBrk="0" hangingPunct="0">
                <a:defRPr sz="2400">
                  <a:solidFill>
                    <a:schemeClr val="tx1"/>
                  </a:solidFill>
                  <a:latin typeface="Arial" charset="0"/>
                  <a:ea typeface="ヒラギノ角ゴ Pro W3" charset="0"/>
                  <a:cs typeface="ヒラギノ角ゴ Pro W3" charset="0"/>
                </a:defRPr>
              </a:lvl3pPr>
              <a:lvl4pPr marL="1600200" indent="-228600" eaLnBrk="0" hangingPunct="0">
                <a:defRPr sz="2400">
                  <a:solidFill>
                    <a:schemeClr val="tx1"/>
                  </a:solidFill>
                  <a:latin typeface="Arial" charset="0"/>
                  <a:ea typeface="ヒラギノ角ゴ Pro W3" charset="0"/>
                  <a:cs typeface="ヒラギノ角ゴ Pro W3" charset="0"/>
                </a:defRPr>
              </a:lvl4pPr>
              <a:lvl5pPr marL="2057400" indent="-228600" eaLnBrk="0" hangingPunct="0">
                <a:defRPr sz="2400">
                  <a:solidFill>
                    <a:schemeClr val="tx1"/>
                  </a:solidFill>
                  <a:latin typeface="Arial" charset="0"/>
                  <a:ea typeface="ヒラギノ角ゴ Pro W3" charset="0"/>
                  <a:cs typeface="ヒラギノ角ゴ Pro W3" charset="0"/>
                </a:defRPr>
              </a:lvl5pPr>
              <a:lvl6pPr marL="25146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29718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34290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38862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pPr algn="ctr" eaLnBrk="1" hangingPunct="1">
                <a:buSzPct val="25000"/>
              </a:pPr>
              <a:r>
                <a:rPr lang="en-US" sz="1400">
                  <a:solidFill>
                    <a:srgbClr val="000000"/>
                  </a:solidFill>
                  <a:cs typeface="Arial" charset="0"/>
                  <a:sym typeface="Arial" charset="0"/>
                </a:rPr>
                <a:t>Jobs</a:t>
              </a:r>
            </a:p>
          </p:txBody>
        </p:sp>
      </p:grpSp>
      <p:grpSp>
        <p:nvGrpSpPr>
          <p:cNvPr id="34824" name="Shape 369"/>
          <p:cNvGrpSpPr>
            <a:grpSpLocks/>
          </p:cNvGrpSpPr>
          <p:nvPr/>
        </p:nvGrpSpPr>
        <p:grpSpPr bwMode="auto">
          <a:xfrm>
            <a:off x="5913438" y="1187450"/>
            <a:ext cx="1146175" cy="892175"/>
            <a:chOff x="5199389" y="2860876"/>
            <a:chExt cx="1400510" cy="1176069"/>
          </a:xfrm>
        </p:grpSpPr>
        <p:pic>
          <p:nvPicPr>
            <p:cNvPr id="34852" name="Shape 370"/>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99389" y="2860876"/>
              <a:ext cx="1400510" cy="117606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4853" name="Shape 371"/>
            <p:cNvPicPr preferRelativeResize="0">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36282" y="2993916"/>
              <a:ext cx="530756" cy="42591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grpSp>
        <p:nvGrpSpPr>
          <p:cNvPr id="34825" name="Shape 372"/>
          <p:cNvGrpSpPr>
            <a:grpSpLocks/>
          </p:cNvGrpSpPr>
          <p:nvPr/>
        </p:nvGrpSpPr>
        <p:grpSpPr bwMode="auto">
          <a:xfrm>
            <a:off x="7153275" y="1766888"/>
            <a:ext cx="1146175" cy="892175"/>
            <a:chOff x="5199389" y="2860876"/>
            <a:chExt cx="1400510" cy="1176069"/>
          </a:xfrm>
        </p:grpSpPr>
        <p:pic>
          <p:nvPicPr>
            <p:cNvPr id="34850" name="Shape 373"/>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99389" y="2860876"/>
              <a:ext cx="1400510" cy="117606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4851" name="Shape 374"/>
            <p:cNvPicPr preferRelativeResize="0">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36282" y="2993916"/>
              <a:ext cx="530756" cy="42591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grpSp>
        <p:nvGrpSpPr>
          <p:cNvPr id="34826" name="Shape 375"/>
          <p:cNvGrpSpPr>
            <a:grpSpLocks/>
          </p:cNvGrpSpPr>
          <p:nvPr/>
        </p:nvGrpSpPr>
        <p:grpSpPr bwMode="auto">
          <a:xfrm>
            <a:off x="5811838" y="2325688"/>
            <a:ext cx="1146175" cy="890587"/>
            <a:chOff x="5199389" y="2860876"/>
            <a:chExt cx="1400510" cy="1176069"/>
          </a:xfrm>
        </p:grpSpPr>
        <p:pic>
          <p:nvPicPr>
            <p:cNvPr id="34848" name="Shape 376"/>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99389" y="2860876"/>
              <a:ext cx="1400510" cy="117606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4849" name="Shape 377"/>
            <p:cNvPicPr preferRelativeResize="0">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36282" y="2993916"/>
              <a:ext cx="530756" cy="42591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grpSp>
        <p:nvGrpSpPr>
          <p:cNvPr id="34827" name="Shape 378"/>
          <p:cNvGrpSpPr>
            <a:grpSpLocks/>
          </p:cNvGrpSpPr>
          <p:nvPr/>
        </p:nvGrpSpPr>
        <p:grpSpPr bwMode="auto">
          <a:xfrm>
            <a:off x="6719888" y="3805238"/>
            <a:ext cx="1146175" cy="890587"/>
            <a:chOff x="5199389" y="2860876"/>
            <a:chExt cx="1400510" cy="1176069"/>
          </a:xfrm>
        </p:grpSpPr>
        <p:pic>
          <p:nvPicPr>
            <p:cNvPr id="34846" name="Shape 379"/>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99389" y="2860876"/>
              <a:ext cx="1400510" cy="117606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4847" name="Shape 380"/>
            <p:cNvPicPr preferRelativeResize="0">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36282" y="2993916"/>
              <a:ext cx="530756" cy="42591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grpSp>
        <p:nvGrpSpPr>
          <p:cNvPr id="34828" name="Shape 381"/>
          <p:cNvGrpSpPr>
            <a:grpSpLocks/>
          </p:cNvGrpSpPr>
          <p:nvPr/>
        </p:nvGrpSpPr>
        <p:grpSpPr bwMode="auto">
          <a:xfrm>
            <a:off x="6719888" y="5616575"/>
            <a:ext cx="1146175" cy="890588"/>
            <a:chOff x="5199389" y="2860876"/>
            <a:chExt cx="1400510" cy="1176069"/>
          </a:xfrm>
        </p:grpSpPr>
        <p:pic>
          <p:nvPicPr>
            <p:cNvPr id="34844" name="Shape 382"/>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99389" y="2860876"/>
              <a:ext cx="1400510" cy="117606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4845" name="Shape 383"/>
            <p:cNvPicPr preferRelativeResize="0">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36282" y="2993916"/>
              <a:ext cx="530756" cy="42591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cxnSp>
        <p:nvCxnSpPr>
          <p:cNvPr id="34829" name="Shape 384"/>
          <p:cNvCxnSpPr>
            <a:cxnSpLocks noChangeShapeType="1"/>
          </p:cNvCxnSpPr>
          <p:nvPr/>
        </p:nvCxnSpPr>
        <p:spPr bwMode="auto">
          <a:xfrm>
            <a:off x="5060950" y="1689100"/>
            <a:ext cx="855663" cy="9525"/>
          </a:xfrm>
          <a:prstGeom prst="straightConnector1">
            <a:avLst/>
          </a:prstGeom>
          <a:noFill/>
          <a:ln w="25400">
            <a:solidFill>
              <a:schemeClr val="accent1"/>
            </a:solidFill>
            <a:round/>
            <a:headEnd type="stealth" w="lg" len="lg"/>
            <a:tailEnd type="stealth" w="lg" len="lg"/>
          </a:ln>
          <a:extLst>
            <a:ext uri="{909E8E84-426E-40dd-AFC4-6F175D3DCCD1}">
              <a14:hiddenFill xmlns:a14="http://schemas.microsoft.com/office/drawing/2010/main" xmlns="">
                <a:noFill/>
              </a14:hiddenFill>
            </a:ext>
          </a:extLst>
        </p:spPr>
      </p:cxnSp>
      <p:cxnSp>
        <p:nvCxnSpPr>
          <p:cNvPr id="34830" name="Shape 385"/>
          <p:cNvCxnSpPr>
            <a:cxnSpLocks noChangeShapeType="1"/>
          </p:cNvCxnSpPr>
          <p:nvPr/>
        </p:nvCxnSpPr>
        <p:spPr bwMode="auto">
          <a:xfrm>
            <a:off x="5060950" y="2181225"/>
            <a:ext cx="2151063" cy="25400"/>
          </a:xfrm>
          <a:prstGeom prst="straightConnector1">
            <a:avLst/>
          </a:prstGeom>
          <a:noFill/>
          <a:ln w="25400">
            <a:solidFill>
              <a:schemeClr val="accent1"/>
            </a:solidFill>
            <a:round/>
            <a:headEnd type="stealth" w="lg" len="lg"/>
            <a:tailEnd type="stealth" w="lg" len="lg"/>
          </a:ln>
          <a:extLst>
            <a:ext uri="{909E8E84-426E-40dd-AFC4-6F175D3DCCD1}">
              <a14:hiddenFill xmlns:a14="http://schemas.microsoft.com/office/drawing/2010/main" xmlns="">
                <a:noFill/>
              </a14:hiddenFill>
            </a:ext>
          </a:extLst>
        </p:spPr>
      </p:cxnSp>
      <p:cxnSp>
        <p:nvCxnSpPr>
          <p:cNvPr id="34831" name="Shape 386"/>
          <p:cNvCxnSpPr>
            <a:cxnSpLocks noChangeShapeType="1"/>
          </p:cNvCxnSpPr>
          <p:nvPr/>
        </p:nvCxnSpPr>
        <p:spPr bwMode="auto">
          <a:xfrm>
            <a:off x="5072063" y="2741613"/>
            <a:ext cx="855662" cy="9525"/>
          </a:xfrm>
          <a:prstGeom prst="straightConnector1">
            <a:avLst/>
          </a:prstGeom>
          <a:noFill/>
          <a:ln w="25400">
            <a:solidFill>
              <a:schemeClr val="accent1"/>
            </a:solidFill>
            <a:round/>
            <a:headEnd type="stealth" w="lg" len="lg"/>
            <a:tailEnd type="stealth" w="lg" len="lg"/>
          </a:ln>
          <a:extLst>
            <a:ext uri="{909E8E84-426E-40dd-AFC4-6F175D3DCCD1}">
              <a14:hiddenFill xmlns:a14="http://schemas.microsoft.com/office/drawing/2010/main" xmlns="">
                <a:noFill/>
              </a14:hiddenFill>
            </a:ext>
          </a:extLst>
        </p:spPr>
      </p:cxnSp>
      <p:cxnSp>
        <p:nvCxnSpPr>
          <p:cNvPr id="34832" name="Shape 387"/>
          <p:cNvCxnSpPr>
            <a:cxnSpLocks noChangeShapeType="1"/>
          </p:cNvCxnSpPr>
          <p:nvPr/>
        </p:nvCxnSpPr>
        <p:spPr bwMode="auto">
          <a:xfrm>
            <a:off x="5060950" y="4167188"/>
            <a:ext cx="1801813" cy="15875"/>
          </a:xfrm>
          <a:prstGeom prst="straightConnector1">
            <a:avLst/>
          </a:prstGeom>
          <a:noFill/>
          <a:ln w="25400">
            <a:solidFill>
              <a:schemeClr val="accent1"/>
            </a:solidFill>
            <a:round/>
            <a:headEnd type="stealth" w="lg" len="lg"/>
            <a:tailEnd type="stealth" w="lg" len="lg"/>
          </a:ln>
          <a:extLst>
            <a:ext uri="{909E8E84-426E-40dd-AFC4-6F175D3DCCD1}">
              <a14:hiddenFill xmlns:a14="http://schemas.microsoft.com/office/drawing/2010/main" xmlns="">
                <a:noFill/>
              </a14:hiddenFill>
            </a:ext>
          </a:extLst>
        </p:spPr>
      </p:cxnSp>
      <p:cxnSp>
        <p:nvCxnSpPr>
          <p:cNvPr id="34833" name="Shape 388"/>
          <p:cNvCxnSpPr>
            <a:cxnSpLocks noChangeShapeType="1"/>
          </p:cNvCxnSpPr>
          <p:nvPr/>
        </p:nvCxnSpPr>
        <p:spPr bwMode="auto">
          <a:xfrm>
            <a:off x="4983163" y="6118225"/>
            <a:ext cx="1879600" cy="9525"/>
          </a:xfrm>
          <a:prstGeom prst="straightConnector1">
            <a:avLst/>
          </a:prstGeom>
          <a:noFill/>
          <a:ln w="25400">
            <a:solidFill>
              <a:schemeClr val="accent1"/>
            </a:solidFill>
            <a:round/>
            <a:headEnd type="stealth" w="lg" len="lg"/>
            <a:tailEnd type="stealth" w="lg" len="lg"/>
          </a:ln>
          <a:extLst>
            <a:ext uri="{909E8E84-426E-40dd-AFC4-6F175D3DCCD1}">
              <a14:hiddenFill xmlns:a14="http://schemas.microsoft.com/office/drawing/2010/main" xmlns="">
                <a:noFill/>
              </a14:hiddenFill>
            </a:ext>
          </a:extLst>
        </p:spPr>
      </p:cxnSp>
      <p:sp>
        <p:nvSpPr>
          <p:cNvPr id="34834" name="Shape 389"/>
          <p:cNvSpPr txBox="1">
            <a:spLocks noChangeArrowheads="1"/>
          </p:cNvSpPr>
          <p:nvPr/>
        </p:nvSpPr>
        <p:spPr bwMode="auto">
          <a:xfrm>
            <a:off x="6081713" y="661988"/>
            <a:ext cx="1955800" cy="368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5" tIns="45700" rIns="91425" bIns="45700"/>
          <a:lstStyle>
            <a:lvl1pPr eaLnBrk="0" hangingPunct="0">
              <a:defRPr sz="2400">
                <a:solidFill>
                  <a:schemeClr val="tx1"/>
                </a:solidFill>
                <a:latin typeface="Arial" charset="0"/>
                <a:ea typeface="ヒラギノ角ゴ Pro W3" charset="0"/>
                <a:cs typeface="ヒラギノ角ゴ Pro W3" charset="0"/>
              </a:defRPr>
            </a:lvl1pPr>
            <a:lvl2pPr marL="742950" indent="-285750" eaLnBrk="0" hangingPunct="0">
              <a:defRPr sz="2400">
                <a:solidFill>
                  <a:schemeClr val="tx1"/>
                </a:solidFill>
                <a:latin typeface="Arial" charset="0"/>
                <a:ea typeface="ヒラギノ角ゴ Pro W3" charset="0"/>
                <a:cs typeface="ヒラギノ角ゴ Pro W3" charset="0"/>
              </a:defRPr>
            </a:lvl2pPr>
            <a:lvl3pPr marL="1143000" indent="-228600" eaLnBrk="0" hangingPunct="0">
              <a:defRPr sz="2400">
                <a:solidFill>
                  <a:schemeClr val="tx1"/>
                </a:solidFill>
                <a:latin typeface="Arial" charset="0"/>
                <a:ea typeface="ヒラギノ角ゴ Pro W3" charset="0"/>
                <a:cs typeface="ヒラギノ角ゴ Pro W3" charset="0"/>
              </a:defRPr>
            </a:lvl3pPr>
            <a:lvl4pPr marL="1600200" indent="-228600" eaLnBrk="0" hangingPunct="0">
              <a:defRPr sz="2400">
                <a:solidFill>
                  <a:schemeClr val="tx1"/>
                </a:solidFill>
                <a:latin typeface="Arial" charset="0"/>
                <a:ea typeface="ヒラギノ角ゴ Pro W3" charset="0"/>
                <a:cs typeface="ヒラギノ角ゴ Pro W3" charset="0"/>
              </a:defRPr>
            </a:lvl4pPr>
            <a:lvl5pPr marL="2057400" indent="-228600" eaLnBrk="0" hangingPunct="0">
              <a:defRPr sz="2400">
                <a:solidFill>
                  <a:schemeClr val="tx1"/>
                </a:solidFill>
                <a:latin typeface="Arial" charset="0"/>
                <a:ea typeface="ヒラギノ角ゴ Pro W3" charset="0"/>
                <a:cs typeface="ヒラギノ角ゴ Pro W3" charset="0"/>
              </a:defRPr>
            </a:lvl5pPr>
            <a:lvl6pPr marL="25146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29718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34290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38862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pPr eaLnBrk="1" hangingPunct="1">
              <a:buSzPct val="25000"/>
            </a:pPr>
            <a:r>
              <a:rPr lang="en-US" sz="1800">
                <a:solidFill>
                  <a:srgbClr val="000000"/>
                </a:solidFill>
                <a:latin typeface="Calibri" charset="0"/>
                <a:cs typeface="Calibri" charset="0"/>
                <a:sym typeface="Calibri" charset="0"/>
              </a:rPr>
              <a:t>GenePattern Users</a:t>
            </a:r>
          </a:p>
        </p:txBody>
      </p:sp>
      <p:sp>
        <p:nvSpPr>
          <p:cNvPr id="34835" name="Shape 390"/>
          <p:cNvSpPr txBox="1">
            <a:spLocks noChangeArrowheads="1"/>
          </p:cNvSpPr>
          <p:nvPr/>
        </p:nvSpPr>
        <p:spPr bwMode="auto">
          <a:xfrm>
            <a:off x="3124200" y="661988"/>
            <a:ext cx="1858963" cy="368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5" tIns="45700" rIns="91425" bIns="45700"/>
          <a:lstStyle>
            <a:lvl1pPr eaLnBrk="0" hangingPunct="0">
              <a:defRPr sz="2400">
                <a:solidFill>
                  <a:schemeClr val="tx1"/>
                </a:solidFill>
                <a:latin typeface="Arial" charset="0"/>
                <a:ea typeface="ヒラギノ角ゴ Pro W3" charset="0"/>
                <a:cs typeface="ヒラギノ角ゴ Pro W3" charset="0"/>
              </a:defRPr>
            </a:lvl1pPr>
            <a:lvl2pPr marL="742950" indent="-285750" eaLnBrk="0" hangingPunct="0">
              <a:defRPr sz="2400">
                <a:solidFill>
                  <a:schemeClr val="tx1"/>
                </a:solidFill>
                <a:latin typeface="Arial" charset="0"/>
                <a:ea typeface="ヒラギノ角ゴ Pro W3" charset="0"/>
                <a:cs typeface="ヒラギノ角ゴ Pro W3" charset="0"/>
              </a:defRPr>
            </a:lvl2pPr>
            <a:lvl3pPr marL="1143000" indent="-228600" eaLnBrk="0" hangingPunct="0">
              <a:defRPr sz="2400">
                <a:solidFill>
                  <a:schemeClr val="tx1"/>
                </a:solidFill>
                <a:latin typeface="Arial" charset="0"/>
                <a:ea typeface="ヒラギノ角ゴ Pro W3" charset="0"/>
                <a:cs typeface="ヒラギノ角ゴ Pro W3" charset="0"/>
              </a:defRPr>
            </a:lvl3pPr>
            <a:lvl4pPr marL="1600200" indent="-228600" eaLnBrk="0" hangingPunct="0">
              <a:defRPr sz="2400">
                <a:solidFill>
                  <a:schemeClr val="tx1"/>
                </a:solidFill>
                <a:latin typeface="Arial" charset="0"/>
                <a:ea typeface="ヒラギノ角ゴ Pro W3" charset="0"/>
                <a:cs typeface="ヒラギノ角ゴ Pro W3" charset="0"/>
              </a:defRPr>
            </a:lvl4pPr>
            <a:lvl5pPr marL="2057400" indent="-228600" eaLnBrk="0" hangingPunct="0">
              <a:defRPr sz="2400">
                <a:solidFill>
                  <a:schemeClr val="tx1"/>
                </a:solidFill>
                <a:latin typeface="Arial" charset="0"/>
                <a:ea typeface="ヒラギノ角ゴ Pro W3" charset="0"/>
                <a:cs typeface="ヒラギノ角ゴ Pro W3" charset="0"/>
              </a:defRPr>
            </a:lvl5pPr>
            <a:lvl6pPr marL="25146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29718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34290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38862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pPr algn="ctr" eaLnBrk="1" hangingPunct="1">
              <a:buSzPct val="25000"/>
            </a:pPr>
            <a:r>
              <a:rPr lang="en-US" sz="1800">
                <a:solidFill>
                  <a:srgbClr val="000000"/>
                </a:solidFill>
                <a:latin typeface="Calibri" charset="0"/>
                <a:cs typeface="Calibri" charset="0"/>
                <a:sym typeface="Calibri" charset="0"/>
              </a:rPr>
              <a:t>Servers</a:t>
            </a:r>
          </a:p>
        </p:txBody>
      </p:sp>
      <p:sp>
        <p:nvSpPr>
          <p:cNvPr id="34837" name="Shape 363"/>
          <p:cNvSpPr>
            <a:spLocks noChangeArrowheads="1"/>
          </p:cNvSpPr>
          <p:nvPr/>
        </p:nvSpPr>
        <p:spPr bwMode="auto">
          <a:xfrm>
            <a:off x="550863" y="4663639"/>
            <a:ext cx="1298575" cy="1841500"/>
          </a:xfrm>
          <a:prstGeom prst="flowChartMagneticDisk">
            <a:avLst/>
          </a:prstGeom>
          <a:solidFill>
            <a:srgbClr val="00B300"/>
          </a:solidFill>
          <a:ln w="9525">
            <a:solidFill>
              <a:schemeClr val="bg1"/>
            </a:solidFill>
            <a:round/>
            <a:headEnd/>
            <a:tailEnd/>
          </a:ln>
        </p:spPr>
        <p:txBody>
          <a:bodyPr lIns="91425" tIns="45700" rIns="91425" bIns="45700"/>
          <a:lstStyle/>
          <a:p>
            <a:pPr algn="ctr">
              <a:buSzPct val="25000"/>
            </a:pPr>
            <a:r>
              <a:rPr lang="en-US">
                <a:solidFill>
                  <a:srgbClr val="000000"/>
                </a:solidFill>
                <a:latin typeface="Calibri" charset="0"/>
                <a:cs typeface="Calibri" charset="0"/>
                <a:sym typeface="Calibri" charset="0"/>
              </a:rPr>
              <a:t>Community</a:t>
            </a:r>
          </a:p>
          <a:p>
            <a:pPr algn="ctr">
              <a:buSzPct val="25000"/>
            </a:pPr>
            <a:r>
              <a:rPr lang="en-US">
                <a:solidFill>
                  <a:srgbClr val="000000"/>
                </a:solidFill>
                <a:latin typeface="Calibri" charset="0"/>
                <a:cs typeface="Calibri" charset="0"/>
                <a:sym typeface="Calibri" charset="0"/>
              </a:rPr>
              <a:t>Repository</a:t>
            </a:r>
          </a:p>
        </p:txBody>
      </p:sp>
      <p:pic>
        <p:nvPicPr>
          <p:cNvPr id="34838" name="Picture 1" descr="gparc-front-c8db4b306ca97db8d42ca17ee62761a0.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857250" y="5844739"/>
            <a:ext cx="628650" cy="660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4840" name="Shape 390"/>
          <p:cNvSpPr txBox="1">
            <a:spLocks noChangeArrowheads="1"/>
          </p:cNvSpPr>
          <p:nvPr/>
        </p:nvSpPr>
        <p:spPr bwMode="auto">
          <a:xfrm>
            <a:off x="312738" y="661988"/>
            <a:ext cx="1858962" cy="368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5" tIns="45700" rIns="91425" bIns="45700"/>
          <a:lstStyle>
            <a:lvl1pPr eaLnBrk="0" hangingPunct="0">
              <a:defRPr sz="2400">
                <a:solidFill>
                  <a:schemeClr val="tx1"/>
                </a:solidFill>
                <a:latin typeface="Arial" charset="0"/>
                <a:ea typeface="ヒラギノ角ゴ Pro W3" charset="0"/>
                <a:cs typeface="ヒラギノ角ゴ Pro W3" charset="0"/>
              </a:defRPr>
            </a:lvl1pPr>
            <a:lvl2pPr marL="742950" indent="-285750" eaLnBrk="0" hangingPunct="0">
              <a:defRPr sz="2400">
                <a:solidFill>
                  <a:schemeClr val="tx1"/>
                </a:solidFill>
                <a:latin typeface="Arial" charset="0"/>
                <a:ea typeface="ヒラギノ角ゴ Pro W3" charset="0"/>
                <a:cs typeface="ヒラギノ角ゴ Pro W3" charset="0"/>
              </a:defRPr>
            </a:lvl2pPr>
            <a:lvl3pPr marL="1143000" indent="-228600" eaLnBrk="0" hangingPunct="0">
              <a:defRPr sz="2400">
                <a:solidFill>
                  <a:schemeClr val="tx1"/>
                </a:solidFill>
                <a:latin typeface="Arial" charset="0"/>
                <a:ea typeface="ヒラギノ角ゴ Pro W3" charset="0"/>
                <a:cs typeface="ヒラギノ角ゴ Pro W3" charset="0"/>
              </a:defRPr>
            </a:lvl3pPr>
            <a:lvl4pPr marL="1600200" indent="-228600" eaLnBrk="0" hangingPunct="0">
              <a:defRPr sz="2400">
                <a:solidFill>
                  <a:schemeClr val="tx1"/>
                </a:solidFill>
                <a:latin typeface="Arial" charset="0"/>
                <a:ea typeface="ヒラギノ角ゴ Pro W3" charset="0"/>
                <a:cs typeface="ヒラギノ角ゴ Pro W3" charset="0"/>
              </a:defRPr>
            </a:lvl4pPr>
            <a:lvl5pPr marL="2057400" indent="-228600" eaLnBrk="0" hangingPunct="0">
              <a:defRPr sz="2400">
                <a:solidFill>
                  <a:schemeClr val="tx1"/>
                </a:solidFill>
                <a:latin typeface="Arial" charset="0"/>
                <a:ea typeface="ヒラギノ角ゴ Pro W3" charset="0"/>
                <a:cs typeface="ヒラギノ角ゴ Pro W3" charset="0"/>
              </a:defRPr>
            </a:lvl5pPr>
            <a:lvl6pPr marL="25146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29718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34290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38862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pPr algn="ctr" eaLnBrk="1" hangingPunct="1">
              <a:buSzPct val="25000"/>
            </a:pPr>
            <a:r>
              <a:rPr lang="en-US" sz="1800">
                <a:solidFill>
                  <a:srgbClr val="000000"/>
                </a:solidFill>
                <a:latin typeface="Calibri" charset="0"/>
                <a:cs typeface="Calibri" charset="0"/>
                <a:sym typeface="Calibri" charset="0"/>
              </a:rPr>
              <a:t>Repositories</a:t>
            </a:r>
          </a:p>
        </p:txBody>
      </p:sp>
      <p:grpSp>
        <p:nvGrpSpPr>
          <p:cNvPr id="8" name="Group 7"/>
          <p:cNvGrpSpPr/>
          <p:nvPr/>
        </p:nvGrpSpPr>
        <p:grpSpPr>
          <a:xfrm>
            <a:off x="2289369" y="2091610"/>
            <a:ext cx="712860" cy="4106005"/>
            <a:chOff x="2260044" y="2094359"/>
            <a:chExt cx="712860" cy="4106005"/>
          </a:xfrm>
        </p:grpSpPr>
        <p:sp>
          <p:nvSpPr>
            <p:cNvPr id="7" name="Right Arrow 6"/>
            <p:cNvSpPr/>
            <p:nvPr/>
          </p:nvSpPr>
          <p:spPr>
            <a:xfrm>
              <a:off x="2286000" y="2094359"/>
              <a:ext cx="686904" cy="343118"/>
            </a:xfrm>
            <a:prstGeom prst="rightArrow">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Right Arrow 62"/>
            <p:cNvSpPr/>
            <p:nvPr/>
          </p:nvSpPr>
          <p:spPr>
            <a:xfrm>
              <a:off x="2260044" y="5857246"/>
              <a:ext cx="686904" cy="343118"/>
            </a:xfrm>
            <a:prstGeom prst="rightArrow">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 name="Rectangle 1"/>
          <p:cNvSpPr/>
          <p:nvPr/>
        </p:nvSpPr>
        <p:spPr>
          <a:xfrm>
            <a:off x="2293592" y="2190915"/>
            <a:ext cx="196355" cy="3907397"/>
          </a:xfrm>
          <a:prstGeom prst="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6" name="Picture 55" descr="gp-aws logo.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181366" y="1183721"/>
            <a:ext cx="599286" cy="438927"/>
          </a:xfrm>
          <a:prstGeom prst="rect">
            <a:avLst/>
          </a:prstGeom>
        </p:spPr>
      </p:pic>
    </p:spTree>
    <p:extLst>
      <p:ext uri="{BB962C8B-B14F-4D97-AF65-F5344CB8AC3E}">
        <p14:creationId xmlns:p14="http://schemas.microsoft.com/office/powerpoint/2010/main" val="2778406043"/>
      </p:ext>
    </p:extLst>
  </p:cSld>
  <p:clrMapOvr>
    <a:masterClrMapping/>
  </p:clrMapOvr>
  <p:transition spd="slow">
    <p:cut/>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Shape 277"/>
          <p:cNvSpPr txBox="1"/>
          <p:nvPr/>
        </p:nvSpPr>
        <p:spPr>
          <a:xfrm>
            <a:off x="1737360" y="222840"/>
            <a:ext cx="6949440" cy="1469520"/>
          </a:xfrm>
          <a:prstGeom prst="rect">
            <a:avLst/>
          </a:prstGeom>
          <a:noFill/>
          <a:ln>
            <a:noFill/>
          </a:ln>
        </p:spPr>
        <p:txBody>
          <a:bodyPr wrap="square" lIns="0" tIns="0" rIns="0" bIns="0" anchor="ctr" anchorCtr="0">
            <a:noAutofit/>
          </a:bodyPr>
          <a:lstStyle/>
          <a:p>
            <a:pPr marL="0" marR="0" lvl="0" indent="0" algn="l" rtl="0">
              <a:spcBef>
                <a:spcPts val="0"/>
              </a:spcBef>
              <a:buNone/>
            </a:pPr>
            <a:r>
              <a:rPr lang="en-US" sz="4400" b="0" i="0" u="none" strike="noStrike" cap="none" dirty="0">
                <a:solidFill>
                  <a:srgbClr val="050505"/>
                </a:solidFill>
                <a:latin typeface="+mj-lt"/>
                <a:ea typeface="Arial"/>
                <a:cs typeface="Arial"/>
                <a:sym typeface="Arial"/>
              </a:rPr>
              <a:t>GenePattern Notebook Environment</a:t>
            </a:r>
          </a:p>
        </p:txBody>
      </p:sp>
      <p:pic>
        <p:nvPicPr>
          <p:cNvPr id="278" name="Shape 278"/>
          <p:cNvPicPr preferRelativeResize="0"/>
          <p:nvPr/>
        </p:nvPicPr>
        <p:blipFill rotWithShape="1">
          <a:blip r:embed="rId3">
            <a:alphaModFix/>
          </a:blip>
          <a:srcRect/>
          <a:stretch/>
        </p:blipFill>
        <p:spPr>
          <a:xfrm>
            <a:off x="457200" y="443160"/>
            <a:ext cx="1113840" cy="1161720"/>
          </a:xfrm>
          <a:prstGeom prst="rect">
            <a:avLst/>
          </a:prstGeom>
          <a:noFill/>
          <a:ln>
            <a:noFill/>
          </a:ln>
        </p:spPr>
      </p:pic>
      <p:pic>
        <p:nvPicPr>
          <p:cNvPr id="2" name="Picture 1"/>
          <p:cNvPicPr>
            <a:picLocks noChangeAspect="1"/>
          </p:cNvPicPr>
          <p:nvPr/>
        </p:nvPicPr>
        <p:blipFill>
          <a:blip r:embed="rId4"/>
          <a:stretch>
            <a:fillRect/>
          </a:stretch>
        </p:blipFill>
        <p:spPr>
          <a:xfrm>
            <a:off x="1737360" y="1731645"/>
            <a:ext cx="7006590" cy="4732020"/>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53384070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Shape 284"/>
          <p:cNvSpPr txBox="1"/>
          <p:nvPr/>
        </p:nvSpPr>
        <p:spPr>
          <a:xfrm>
            <a:off x="1737360" y="222840"/>
            <a:ext cx="6949440" cy="1469520"/>
          </a:xfrm>
          <a:prstGeom prst="rect">
            <a:avLst/>
          </a:prstGeom>
          <a:noFill/>
          <a:ln>
            <a:noFill/>
          </a:ln>
        </p:spPr>
        <p:txBody>
          <a:bodyPr wrap="square" lIns="0" tIns="0" rIns="0" bIns="0" anchor="ctr" anchorCtr="0">
            <a:noAutofit/>
          </a:bodyPr>
          <a:lstStyle/>
          <a:p>
            <a:pPr marL="0" marR="0" lvl="0" indent="0" algn="l" rtl="0">
              <a:spcBef>
                <a:spcPts val="0"/>
              </a:spcBef>
              <a:buNone/>
            </a:pPr>
            <a:r>
              <a:rPr lang="en-US" sz="4800" b="0" strike="noStrike" dirty="0">
                <a:solidFill>
                  <a:srgbClr val="050505"/>
                </a:solidFill>
                <a:latin typeface="+mj-lt"/>
                <a:ea typeface="Arial"/>
                <a:cs typeface="Arial"/>
                <a:sym typeface="Arial"/>
              </a:rPr>
              <a:t>Jupyter Notebook</a:t>
            </a:r>
          </a:p>
        </p:txBody>
      </p:sp>
      <p:sp>
        <p:nvSpPr>
          <p:cNvPr id="285" name="Shape 285"/>
          <p:cNvSpPr txBox="1"/>
          <p:nvPr/>
        </p:nvSpPr>
        <p:spPr>
          <a:xfrm>
            <a:off x="1470238" y="1654560"/>
            <a:ext cx="6347881" cy="3977280"/>
          </a:xfrm>
          <a:prstGeom prst="rect">
            <a:avLst/>
          </a:prstGeom>
          <a:noFill/>
          <a:ln>
            <a:noFill/>
          </a:ln>
        </p:spPr>
        <p:txBody>
          <a:bodyPr wrap="square" lIns="0" tIns="0" rIns="0" bIns="0" anchor="t" anchorCtr="0">
            <a:noAutofit/>
          </a:bodyPr>
          <a:lstStyle/>
          <a:p>
            <a:pPr marL="432000" marR="0" lvl="0" indent="-324000" algn="l" rtl="0">
              <a:spcBef>
                <a:spcPts val="0"/>
              </a:spcBef>
              <a:buClr>
                <a:srgbClr val="050505"/>
              </a:buClr>
              <a:buSzPts val="877"/>
              <a:buFont typeface="Noto Sans Symbols"/>
              <a:buChar char="●"/>
            </a:pPr>
            <a:r>
              <a:rPr lang="en-US" sz="3200" b="0" strike="noStrike" dirty="0">
                <a:solidFill>
                  <a:srgbClr val="050505"/>
                </a:solidFill>
                <a:ea typeface="Arial"/>
                <a:cs typeface="Arial"/>
                <a:sym typeface="Arial"/>
              </a:rPr>
              <a:t>Popular and well-supported framework for scientific </a:t>
            </a:r>
            <a:r>
              <a:rPr lang="en-US" sz="3200" b="0" strike="noStrike" dirty="0" smtClean="0">
                <a:solidFill>
                  <a:srgbClr val="050505"/>
                </a:solidFill>
                <a:ea typeface="Arial"/>
                <a:cs typeface="Arial"/>
                <a:sym typeface="Arial"/>
              </a:rPr>
              <a:t>computing</a:t>
            </a:r>
          </a:p>
          <a:p>
            <a:pPr marL="432000" marR="0" lvl="0" indent="-324000" algn="l" rtl="0">
              <a:spcBef>
                <a:spcPts val="0"/>
              </a:spcBef>
              <a:buClr>
                <a:srgbClr val="050505"/>
              </a:buClr>
              <a:buSzPts val="877"/>
              <a:buFont typeface="Noto Sans Symbols"/>
              <a:buChar char="●"/>
            </a:pPr>
            <a:endParaRPr lang="en-US" sz="3200" b="0" strike="noStrike" dirty="0">
              <a:solidFill>
                <a:srgbClr val="050505"/>
              </a:solidFill>
              <a:ea typeface="Arial"/>
              <a:cs typeface="Arial"/>
              <a:sym typeface="Arial"/>
            </a:endParaRPr>
          </a:p>
          <a:p>
            <a:pPr marL="432000" marR="0" lvl="0" indent="-324000" algn="l" rtl="0">
              <a:spcBef>
                <a:spcPts val="0"/>
              </a:spcBef>
              <a:buClr>
                <a:srgbClr val="050505"/>
              </a:buClr>
              <a:buSzPts val="877"/>
              <a:buFont typeface="Noto Sans Symbols"/>
              <a:buChar char="●"/>
            </a:pPr>
            <a:r>
              <a:rPr lang="en-US" sz="3200" b="0" strike="noStrike" dirty="0">
                <a:solidFill>
                  <a:srgbClr val="050505"/>
                </a:solidFill>
                <a:ea typeface="Arial"/>
                <a:cs typeface="Arial"/>
                <a:sym typeface="Arial"/>
              </a:rPr>
              <a:t>Ecosystem of available </a:t>
            </a:r>
            <a:r>
              <a:rPr lang="en-US" sz="3200" b="0" strike="noStrike" dirty="0" smtClean="0">
                <a:solidFill>
                  <a:srgbClr val="050505"/>
                </a:solidFill>
                <a:ea typeface="Arial"/>
                <a:cs typeface="Arial"/>
                <a:sym typeface="Arial"/>
              </a:rPr>
              <a:t>extensions and resources</a:t>
            </a:r>
          </a:p>
          <a:p>
            <a:pPr marL="432000" marR="0" lvl="0" indent="-324000" algn="l" rtl="0">
              <a:spcBef>
                <a:spcPts val="0"/>
              </a:spcBef>
              <a:buClr>
                <a:srgbClr val="050505"/>
              </a:buClr>
              <a:buSzPts val="877"/>
              <a:buFont typeface="Noto Sans Symbols"/>
              <a:buChar char="●"/>
            </a:pPr>
            <a:endParaRPr lang="en-US" sz="3200" b="0" strike="noStrike" dirty="0">
              <a:solidFill>
                <a:srgbClr val="050505"/>
              </a:solidFill>
              <a:ea typeface="Arial"/>
              <a:cs typeface="Arial"/>
              <a:sym typeface="Arial"/>
            </a:endParaRPr>
          </a:p>
          <a:p>
            <a:pPr marL="432000" marR="0" lvl="0" indent="-324000" algn="l" rtl="0">
              <a:spcBef>
                <a:spcPts val="0"/>
              </a:spcBef>
              <a:buClr>
                <a:srgbClr val="050505"/>
              </a:buClr>
              <a:buSzPts val="877"/>
              <a:buFont typeface="Noto Sans Symbols"/>
              <a:buChar char="●"/>
            </a:pPr>
            <a:r>
              <a:rPr lang="en-US" sz="3200" b="0" strike="noStrike" dirty="0">
                <a:solidFill>
                  <a:srgbClr val="050505"/>
                </a:solidFill>
                <a:ea typeface="Arial"/>
                <a:cs typeface="Arial"/>
                <a:sym typeface="Arial"/>
              </a:rPr>
              <a:t>Open source</a:t>
            </a:r>
          </a:p>
        </p:txBody>
      </p:sp>
      <p:pic>
        <p:nvPicPr>
          <p:cNvPr id="286" name="Shape 286"/>
          <p:cNvPicPr preferRelativeResize="0"/>
          <p:nvPr/>
        </p:nvPicPr>
        <p:blipFill rotWithShape="1">
          <a:blip r:embed="rId3">
            <a:alphaModFix/>
          </a:blip>
          <a:srcRect/>
          <a:stretch/>
        </p:blipFill>
        <p:spPr>
          <a:xfrm>
            <a:off x="6066692" y="4464538"/>
            <a:ext cx="2015394" cy="2015394"/>
          </a:xfrm>
          <a:prstGeom prst="rect">
            <a:avLst/>
          </a:prstGeom>
          <a:noFill/>
          <a:ln>
            <a:noFill/>
          </a:ln>
        </p:spPr>
      </p:pic>
      <p:pic>
        <p:nvPicPr>
          <p:cNvPr id="287" name="Shape 287"/>
          <p:cNvPicPr preferRelativeResize="0"/>
          <p:nvPr/>
        </p:nvPicPr>
        <p:blipFill rotWithShape="1">
          <a:blip r:embed="rId4">
            <a:alphaModFix/>
          </a:blip>
          <a:srcRect/>
          <a:stretch/>
        </p:blipFill>
        <p:spPr>
          <a:xfrm>
            <a:off x="457200" y="443520"/>
            <a:ext cx="1113840" cy="1161720"/>
          </a:xfrm>
          <a:prstGeom prst="rect">
            <a:avLst/>
          </a:prstGeom>
          <a:noFill/>
          <a:ln>
            <a:noFill/>
          </a:ln>
        </p:spPr>
      </p:pic>
    </p:spTree>
    <p:extLst>
      <p:ext uri="{BB962C8B-B14F-4D97-AF65-F5344CB8AC3E}">
        <p14:creationId xmlns:p14="http://schemas.microsoft.com/office/powerpoint/2010/main" val="176863353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Shape 292"/>
          <p:cNvSpPr txBox="1"/>
          <p:nvPr/>
        </p:nvSpPr>
        <p:spPr>
          <a:xfrm>
            <a:off x="1737360" y="222840"/>
            <a:ext cx="6949440" cy="1469520"/>
          </a:xfrm>
          <a:prstGeom prst="rect">
            <a:avLst/>
          </a:prstGeom>
          <a:noFill/>
          <a:ln>
            <a:noFill/>
          </a:ln>
        </p:spPr>
        <p:txBody>
          <a:bodyPr wrap="square" lIns="0" tIns="0" rIns="0" bIns="0" anchor="ctr" anchorCtr="0">
            <a:noAutofit/>
          </a:bodyPr>
          <a:lstStyle/>
          <a:p>
            <a:pPr marL="0" marR="0" lvl="0" indent="0" algn="l" rtl="0">
              <a:spcBef>
                <a:spcPts val="0"/>
              </a:spcBef>
              <a:buNone/>
            </a:pPr>
            <a:r>
              <a:rPr lang="en-US" sz="4400" b="0" strike="noStrike" dirty="0">
                <a:solidFill>
                  <a:srgbClr val="050505"/>
                </a:solidFill>
                <a:latin typeface="+mj-lt"/>
                <a:ea typeface="Arial"/>
                <a:cs typeface="Arial"/>
                <a:sym typeface="Arial"/>
              </a:rPr>
              <a:t>Complete Research Narrative</a:t>
            </a:r>
          </a:p>
        </p:txBody>
      </p:sp>
      <p:pic>
        <p:nvPicPr>
          <p:cNvPr id="293" name="Shape 293"/>
          <p:cNvPicPr preferRelativeResize="0"/>
          <p:nvPr/>
        </p:nvPicPr>
        <p:blipFill rotWithShape="1">
          <a:blip r:embed="rId3">
            <a:alphaModFix/>
          </a:blip>
          <a:srcRect/>
          <a:stretch/>
        </p:blipFill>
        <p:spPr>
          <a:xfrm>
            <a:off x="457200" y="443160"/>
            <a:ext cx="1113840" cy="1161720"/>
          </a:xfrm>
          <a:prstGeom prst="rect">
            <a:avLst/>
          </a:prstGeom>
          <a:noFill/>
          <a:ln>
            <a:noFill/>
          </a:ln>
        </p:spPr>
      </p:pic>
      <p:sp>
        <p:nvSpPr>
          <p:cNvPr id="294" name="Shape 294"/>
          <p:cNvSpPr txBox="1"/>
          <p:nvPr/>
        </p:nvSpPr>
        <p:spPr>
          <a:xfrm>
            <a:off x="1469879" y="1654560"/>
            <a:ext cx="3941384" cy="3977280"/>
          </a:xfrm>
          <a:prstGeom prst="rect">
            <a:avLst/>
          </a:prstGeom>
          <a:noFill/>
          <a:ln>
            <a:noFill/>
          </a:ln>
        </p:spPr>
        <p:txBody>
          <a:bodyPr wrap="square" lIns="0" tIns="0" rIns="0" bIns="0" anchor="t" anchorCtr="0">
            <a:noAutofit/>
          </a:bodyPr>
          <a:lstStyle/>
          <a:p>
            <a:pPr marL="432000" marR="0" lvl="0" indent="-324000" algn="l" rtl="0">
              <a:spcBef>
                <a:spcPts val="0"/>
              </a:spcBef>
              <a:buClr>
                <a:srgbClr val="050505"/>
              </a:buClr>
              <a:buSzPts val="877"/>
              <a:buFont typeface="Noto Sans Symbols"/>
              <a:buChar char="●"/>
            </a:pPr>
            <a:r>
              <a:rPr lang="en-US" sz="3200" b="0" strike="noStrike" dirty="0" smtClean="0">
                <a:solidFill>
                  <a:srgbClr val="050505"/>
                </a:solidFill>
                <a:ea typeface="Arial"/>
                <a:cs typeface="Arial"/>
                <a:sym typeface="Arial"/>
              </a:rPr>
              <a:t>Leverages </a:t>
            </a:r>
            <a:r>
              <a:rPr lang="en-US" sz="3200" b="0" strike="noStrike" dirty="0">
                <a:solidFill>
                  <a:srgbClr val="050505"/>
                </a:solidFill>
                <a:ea typeface="Arial"/>
                <a:cs typeface="Arial"/>
                <a:sym typeface="Arial"/>
              </a:rPr>
              <a:t>the best of Jupyter and </a:t>
            </a:r>
            <a:r>
              <a:rPr lang="en-US" sz="3200" b="0" strike="noStrike" dirty="0" smtClean="0">
                <a:solidFill>
                  <a:srgbClr val="050505"/>
                </a:solidFill>
                <a:ea typeface="Arial"/>
                <a:cs typeface="Arial"/>
                <a:sym typeface="Arial"/>
              </a:rPr>
              <a:t>GenePattern</a:t>
            </a:r>
          </a:p>
          <a:p>
            <a:pPr marL="432000" marR="0" lvl="0" indent="-324000" algn="l" rtl="0">
              <a:spcBef>
                <a:spcPts val="0"/>
              </a:spcBef>
              <a:buClr>
                <a:srgbClr val="050505"/>
              </a:buClr>
              <a:buSzPts val="877"/>
              <a:buFont typeface="Noto Sans Symbols"/>
              <a:buChar char="●"/>
            </a:pPr>
            <a:endParaRPr lang="en-US" sz="3200" b="0" strike="noStrike" dirty="0">
              <a:solidFill>
                <a:srgbClr val="050505"/>
              </a:solidFill>
              <a:ea typeface="Arial"/>
              <a:cs typeface="Arial"/>
              <a:sym typeface="Arial"/>
            </a:endParaRPr>
          </a:p>
          <a:p>
            <a:pPr marL="432000" marR="0" lvl="0" indent="-324000" algn="l" rtl="0">
              <a:spcBef>
                <a:spcPts val="0"/>
              </a:spcBef>
              <a:buClr>
                <a:srgbClr val="050505"/>
              </a:buClr>
              <a:buSzPts val="877"/>
              <a:buFont typeface="Noto Sans Symbols"/>
              <a:buChar char="●"/>
            </a:pPr>
            <a:r>
              <a:rPr lang="en-US" sz="3200" b="0" strike="noStrike" dirty="0">
                <a:solidFill>
                  <a:srgbClr val="050505"/>
                </a:solidFill>
                <a:ea typeface="Arial"/>
                <a:cs typeface="Arial"/>
                <a:sym typeface="Arial"/>
              </a:rPr>
              <a:t>Interleave text, </a:t>
            </a:r>
            <a:r>
              <a:rPr lang="en-US" sz="3200" b="0" strike="noStrike" dirty="0" smtClean="0">
                <a:solidFill>
                  <a:srgbClr val="050505"/>
                </a:solidFill>
                <a:ea typeface="Arial"/>
                <a:cs typeface="Arial"/>
                <a:sym typeface="Arial"/>
              </a:rPr>
              <a:t>visualization, </a:t>
            </a:r>
            <a:r>
              <a:rPr lang="en-US" sz="3200" b="0" strike="noStrike" dirty="0">
                <a:solidFill>
                  <a:srgbClr val="050505"/>
                </a:solidFill>
                <a:ea typeface="Arial"/>
                <a:cs typeface="Arial"/>
                <a:sym typeface="Arial"/>
              </a:rPr>
              <a:t>graphics and analytical aspects</a:t>
            </a:r>
          </a:p>
        </p:txBody>
      </p:sp>
      <p:pic>
        <p:nvPicPr>
          <p:cNvPr id="295" name="Shape 295"/>
          <p:cNvPicPr preferRelativeResize="0"/>
          <p:nvPr/>
        </p:nvPicPr>
        <p:blipFill rotWithShape="1">
          <a:blip r:embed="rId4">
            <a:alphaModFix/>
          </a:blip>
          <a:srcRect/>
          <a:stretch/>
        </p:blipFill>
        <p:spPr>
          <a:xfrm>
            <a:off x="5411263" y="3746534"/>
            <a:ext cx="1391618" cy="1391618"/>
          </a:xfrm>
          <a:prstGeom prst="rect">
            <a:avLst/>
          </a:prstGeom>
          <a:noFill/>
          <a:ln>
            <a:noFill/>
          </a:ln>
        </p:spPr>
      </p:pic>
      <p:pic>
        <p:nvPicPr>
          <p:cNvPr id="296" name="Shape 296"/>
          <p:cNvPicPr preferRelativeResize="0"/>
          <p:nvPr/>
        </p:nvPicPr>
        <p:blipFill rotWithShape="1">
          <a:blip r:embed="rId5">
            <a:alphaModFix/>
          </a:blip>
          <a:srcRect/>
          <a:stretch/>
        </p:blipFill>
        <p:spPr>
          <a:xfrm>
            <a:off x="7140416" y="3746534"/>
            <a:ext cx="1391618" cy="1391618"/>
          </a:xfrm>
          <a:prstGeom prst="rect">
            <a:avLst/>
          </a:prstGeom>
          <a:noFill/>
          <a:ln>
            <a:noFill/>
          </a:ln>
        </p:spPr>
      </p:pic>
      <p:pic>
        <p:nvPicPr>
          <p:cNvPr id="297" name="Shape 297"/>
          <p:cNvPicPr preferRelativeResize="0"/>
          <p:nvPr/>
        </p:nvPicPr>
        <p:blipFill rotWithShape="1">
          <a:blip r:embed="rId6">
            <a:alphaModFix/>
          </a:blip>
          <a:srcRect/>
          <a:stretch/>
        </p:blipFill>
        <p:spPr>
          <a:xfrm>
            <a:off x="7140416" y="2127838"/>
            <a:ext cx="1391618" cy="1391618"/>
          </a:xfrm>
          <a:prstGeom prst="rect">
            <a:avLst/>
          </a:prstGeom>
          <a:noFill/>
          <a:ln>
            <a:noFill/>
          </a:ln>
        </p:spPr>
      </p:pic>
      <p:pic>
        <p:nvPicPr>
          <p:cNvPr id="298" name="Shape 298"/>
          <p:cNvPicPr preferRelativeResize="0"/>
          <p:nvPr/>
        </p:nvPicPr>
        <p:blipFill rotWithShape="1">
          <a:blip r:embed="rId7">
            <a:alphaModFix/>
          </a:blip>
          <a:srcRect/>
          <a:stretch/>
        </p:blipFill>
        <p:spPr>
          <a:xfrm>
            <a:off x="5411263" y="2127838"/>
            <a:ext cx="1391618" cy="1391618"/>
          </a:xfrm>
          <a:prstGeom prst="rect">
            <a:avLst/>
          </a:prstGeom>
          <a:noFill/>
          <a:ln>
            <a:noFill/>
          </a:ln>
        </p:spPr>
      </p:pic>
    </p:spTree>
    <p:extLst>
      <p:ext uri="{BB962C8B-B14F-4D97-AF65-F5344CB8AC3E}">
        <p14:creationId xmlns:p14="http://schemas.microsoft.com/office/powerpoint/2010/main" val="2946400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Shape 303"/>
          <p:cNvSpPr/>
          <p:nvPr/>
        </p:nvSpPr>
        <p:spPr>
          <a:xfrm>
            <a:off x="0" y="2345400"/>
            <a:ext cx="9099000" cy="1469160"/>
          </a:xfrm>
          <a:prstGeom prst="rect">
            <a:avLst/>
          </a:prstGeom>
          <a:noFill/>
          <a:ln>
            <a:noFill/>
          </a:ln>
        </p:spPr>
        <p:txBody>
          <a:bodyPr wrap="square" lIns="91425" tIns="45700" rIns="91425" bIns="45700" anchor="ctr" anchorCtr="0">
            <a:noAutofit/>
          </a:bodyPr>
          <a:lstStyle/>
          <a:p>
            <a:pPr marL="0" marR="0" lvl="0" indent="0" algn="ctr" rtl="0">
              <a:lnSpc>
                <a:spcPct val="100000"/>
              </a:lnSpc>
              <a:spcBef>
                <a:spcPts val="0"/>
              </a:spcBef>
              <a:buNone/>
            </a:pPr>
            <a:r>
              <a:rPr lang="en-US" sz="6000" b="1" strike="noStrike" dirty="0">
                <a:solidFill>
                  <a:srgbClr val="000000"/>
                </a:solidFill>
                <a:latin typeface="+mj-lt"/>
                <a:ea typeface="Arial"/>
                <a:cs typeface="Arial"/>
                <a:sym typeface="Arial"/>
              </a:rPr>
              <a:t>Exercise</a:t>
            </a:r>
          </a:p>
        </p:txBody>
      </p:sp>
      <p:pic>
        <p:nvPicPr>
          <p:cNvPr id="304" name="Shape 304"/>
          <p:cNvPicPr preferRelativeResize="0"/>
          <p:nvPr/>
        </p:nvPicPr>
        <p:blipFill rotWithShape="1">
          <a:blip r:embed="rId3">
            <a:alphaModFix/>
          </a:blip>
          <a:srcRect/>
          <a:stretch/>
        </p:blipFill>
        <p:spPr>
          <a:xfrm>
            <a:off x="360360" y="2371320"/>
            <a:ext cx="1359720" cy="1417680"/>
          </a:xfrm>
          <a:prstGeom prst="rect">
            <a:avLst/>
          </a:prstGeom>
          <a:noFill/>
          <a:ln>
            <a:noFill/>
          </a:ln>
        </p:spPr>
      </p:pic>
    </p:spTree>
    <p:extLst>
      <p:ext uri="{BB962C8B-B14F-4D97-AF65-F5344CB8AC3E}">
        <p14:creationId xmlns:p14="http://schemas.microsoft.com/office/powerpoint/2010/main" val="303731115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pic>
        <p:nvPicPr>
          <p:cNvPr id="318" name="Shape 318"/>
          <p:cNvPicPr preferRelativeResize="0"/>
          <p:nvPr/>
        </p:nvPicPr>
        <p:blipFill rotWithShape="1">
          <a:blip r:embed="rId3">
            <a:alphaModFix/>
          </a:blip>
          <a:srcRect/>
          <a:stretch/>
        </p:blipFill>
        <p:spPr>
          <a:xfrm>
            <a:off x="457200" y="443880"/>
            <a:ext cx="1113840" cy="1161720"/>
          </a:xfrm>
          <a:prstGeom prst="rect">
            <a:avLst/>
          </a:prstGeom>
          <a:noFill/>
          <a:ln>
            <a:noFill/>
          </a:ln>
        </p:spPr>
      </p:pic>
      <p:sp>
        <p:nvSpPr>
          <p:cNvPr id="319" name="Shape 319"/>
          <p:cNvSpPr txBox="1"/>
          <p:nvPr/>
        </p:nvSpPr>
        <p:spPr>
          <a:xfrm>
            <a:off x="1729800" y="223200"/>
            <a:ext cx="6949440" cy="1469520"/>
          </a:xfrm>
          <a:prstGeom prst="rect">
            <a:avLst/>
          </a:prstGeom>
          <a:noFill/>
          <a:ln>
            <a:noFill/>
          </a:ln>
        </p:spPr>
        <p:txBody>
          <a:bodyPr wrap="square" lIns="0" tIns="0" rIns="0" bIns="0" anchor="ctr" anchorCtr="0">
            <a:noAutofit/>
          </a:bodyPr>
          <a:lstStyle/>
          <a:p>
            <a:pPr marL="0" marR="0" lvl="0" indent="0" algn="l" rtl="0">
              <a:spcBef>
                <a:spcPts val="0"/>
              </a:spcBef>
              <a:buNone/>
            </a:pPr>
            <a:r>
              <a:rPr lang="en-US" sz="4400" b="0" strike="noStrike" dirty="0">
                <a:solidFill>
                  <a:srgbClr val="000000"/>
                </a:solidFill>
                <a:latin typeface="+mj-lt"/>
                <a:ea typeface="Arial"/>
                <a:cs typeface="Arial"/>
                <a:sym typeface="Arial"/>
              </a:rPr>
              <a:t>GenePattern </a:t>
            </a:r>
            <a:br>
              <a:rPr lang="en-US" sz="4400" b="0" strike="noStrike" dirty="0">
                <a:solidFill>
                  <a:srgbClr val="000000"/>
                </a:solidFill>
                <a:latin typeface="+mj-lt"/>
                <a:ea typeface="Arial"/>
                <a:cs typeface="Arial"/>
                <a:sym typeface="Arial"/>
              </a:rPr>
            </a:br>
            <a:r>
              <a:rPr lang="en-US" sz="4400" b="0" strike="noStrike" dirty="0">
                <a:solidFill>
                  <a:srgbClr val="000000"/>
                </a:solidFill>
                <a:latin typeface="+mj-lt"/>
                <a:ea typeface="Arial"/>
                <a:cs typeface="Arial"/>
                <a:sym typeface="Arial"/>
              </a:rPr>
              <a:t>Notebook Repository</a:t>
            </a:r>
          </a:p>
        </p:txBody>
      </p:sp>
      <p:sp>
        <p:nvSpPr>
          <p:cNvPr id="321" name="Shape 321"/>
          <p:cNvSpPr txBox="1"/>
          <p:nvPr/>
        </p:nvSpPr>
        <p:spPr>
          <a:xfrm>
            <a:off x="0" y="6035400"/>
            <a:ext cx="8961120" cy="640080"/>
          </a:xfrm>
          <a:prstGeom prst="rect">
            <a:avLst/>
          </a:prstGeom>
          <a:noFill/>
          <a:ln>
            <a:noFill/>
          </a:ln>
        </p:spPr>
        <p:txBody>
          <a:bodyPr wrap="square" lIns="0" tIns="0" rIns="0" bIns="0" anchor="t" anchorCtr="0">
            <a:noAutofit/>
          </a:bodyPr>
          <a:lstStyle/>
          <a:p>
            <a:pPr marL="108000" lvl="0" algn="ctr">
              <a:buClr>
                <a:srgbClr val="050505"/>
              </a:buClr>
              <a:buSzPts val="900"/>
            </a:pPr>
            <a:r>
              <a:rPr lang="en-US" sz="3600" dirty="0" smtClean="0">
                <a:solidFill>
                  <a:srgbClr val="000000"/>
                </a:solidFill>
                <a:ea typeface="Arial"/>
                <a:cs typeface="Arial"/>
                <a:sym typeface="Arial"/>
              </a:rPr>
              <a:t>https://notebook.genepattern.org</a:t>
            </a:r>
            <a:endParaRPr lang="en-US" sz="3600" b="0" strike="noStrike" dirty="0">
              <a:solidFill>
                <a:srgbClr val="000000"/>
              </a:solidFill>
              <a:ea typeface="Arial"/>
              <a:cs typeface="Arial"/>
              <a:sym typeface="Arial"/>
            </a:endParaRPr>
          </a:p>
        </p:txBody>
      </p:sp>
      <p:pic>
        <p:nvPicPr>
          <p:cNvPr id="2" name="Picture 1"/>
          <p:cNvPicPr>
            <a:picLocks noChangeAspect="1"/>
          </p:cNvPicPr>
          <p:nvPr/>
        </p:nvPicPr>
        <p:blipFill>
          <a:blip r:embed="rId4"/>
          <a:stretch>
            <a:fillRect/>
          </a:stretch>
        </p:blipFill>
        <p:spPr>
          <a:xfrm>
            <a:off x="668655" y="1842135"/>
            <a:ext cx="7623810" cy="3783330"/>
          </a:xfrm>
          <a:prstGeom prst="rect">
            <a:avLst/>
          </a:prstGeom>
          <a:effectLst>
            <a:outerShdw blurRad="50800" dist="38100" dir="2700000" algn="tl" rotWithShape="0">
              <a:prstClr val="black">
                <a:alpha val="40000"/>
              </a:prstClr>
            </a:outerShdw>
          </a:effectLst>
        </p:spPr>
      </p:pic>
      <p:sp>
        <p:nvSpPr>
          <p:cNvPr id="3" name="Oval 2"/>
          <p:cNvSpPr/>
          <p:nvPr/>
        </p:nvSpPr>
        <p:spPr>
          <a:xfrm>
            <a:off x="5463540" y="2526030"/>
            <a:ext cx="2606040" cy="2972160"/>
          </a:xfrm>
          <a:prstGeom prst="ellipse">
            <a:avLst/>
          </a:prstGeom>
          <a:solidFill>
            <a:srgbClr val="FFFF00">
              <a:alpha val="2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31558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pic>
        <p:nvPicPr>
          <p:cNvPr id="327" name="Shape 327"/>
          <p:cNvPicPr preferRelativeResize="0"/>
          <p:nvPr/>
        </p:nvPicPr>
        <p:blipFill rotWithShape="1">
          <a:blip r:embed="rId3">
            <a:alphaModFix/>
          </a:blip>
          <a:srcRect/>
          <a:stretch/>
        </p:blipFill>
        <p:spPr>
          <a:xfrm>
            <a:off x="457200" y="444240"/>
            <a:ext cx="1113840" cy="1161720"/>
          </a:xfrm>
          <a:prstGeom prst="rect">
            <a:avLst/>
          </a:prstGeom>
          <a:noFill/>
          <a:ln>
            <a:noFill/>
          </a:ln>
        </p:spPr>
      </p:pic>
      <p:sp>
        <p:nvSpPr>
          <p:cNvPr id="328" name="Shape 328"/>
          <p:cNvSpPr txBox="1"/>
          <p:nvPr/>
        </p:nvSpPr>
        <p:spPr>
          <a:xfrm>
            <a:off x="1737360" y="222840"/>
            <a:ext cx="6949440" cy="1469520"/>
          </a:xfrm>
          <a:prstGeom prst="rect">
            <a:avLst/>
          </a:prstGeom>
          <a:noFill/>
          <a:ln>
            <a:noFill/>
          </a:ln>
        </p:spPr>
        <p:txBody>
          <a:bodyPr wrap="square" lIns="0" tIns="0" rIns="0" bIns="0" anchor="ctr" anchorCtr="0">
            <a:noAutofit/>
          </a:bodyPr>
          <a:lstStyle/>
          <a:p>
            <a:pPr marL="0" marR="0" lvl="0" indent="0" algn="l" rtl="0">
              <a:spcBef>
                <a:spcPts val="0"/>
              </a:spcBef>
              <a:buNone/>
            </a:pPr>
            <a:r>
              <a:rPr lang="en-US" sz="4400" b="0" strike="noStrike" dirty="0">
                <a:solidFill>
                  <a:srgbClr val="000000"/>
                </a:solidFill>
                <a:latin typeface="+mj-lt"/>
                <a:ea typeface="Arial"/>
                <a:cs typeface="Arial"/>
                <a:sym typeface="Arial"/>
              </a:rPr>
              <a:t>Notebook Workspace</a:t>
            </a:r>
          </a:p>
        </p:txBody>
      </p:sp>
      <p:sp>
        <p:nvSpPr>
          <p:cNvPr id="329" name="Shape 329"/>
          <p:cNvSpPr txBox="1"/>
          <p:nvPr/>
        </p:nvSpPr>
        <p:spPr>
          <a:xfrm>
            <a:off x="1470600" y="1654560"/>
            <a:ext cx="7347960" cy="1843020"/>
          </a:xfrm>
          <a:prstGeom prst="rect">
            <a:avLst/>
          </a:prstGeom>
          <a:noFill/>
          <a:ln>
            <a:noFill/>
          </a:ln>
        </p:spPr>
        <p:txBody>
          <a:bodyPr wrap="square" lIns="0" tIns="0" rIns="0" bIns="0" anchor="t" anchorCtr="0">
            <a:noAutofit/>
          </a:bodyPr>
          <a:lstStyle/>
          <a:p>
            <a:pPr marL="432000" marR="0" lvl="0" indent="-324000" algn="l" rtl="0">
              <a:spcBef>
                <a:spcPts val="0"/>
              </a:spcBef>
              <a:buClr>
                <a:srgbClr val="000000"/>
              </a:buClr>
              <a:buSzPts val="1260"/>
              <a:buFont typeface="Noto Sans Symbols"/>
              <a:buChar char="●"/>
            </a:pPr>
            <a:r>
              <a:rPr lang="en-US" sz="2800" b="0" strike="noStrike" dirty="0">
                <a:solidFill>
                  <a:srgbClr val="000000"/>
                </a:solidFill>
                <a:ea typeface="Arial"/>
                <a:cs typeface="Arial"/>
                <a:sym typeface="Arial"/>
              </a:rPr>
              <a:t>Lists your private notebooks and associated files.</a:t>
            </a:r>
          </a:p>
          <a:p>
            <a:pPr marL="432000" marR="0" lvl="0" indent="-324000" algn="l" rtl="0">
              <a:spcBef>
                <a:spcPts val="0"/>
              </a:spcBef>
              <a:buClr>
                <a:srgbClr val="000000"/>
              </a:buClr>
              <a:buSzPts val="1260"/>
              <a:buFont typeface="Noto Sans Symbols"/>
              <a:buChar char="●"/>
            </a:pPr>
            <a:r>
              <a:rPr lang="en-US" sz="2800" b="0" strike="noStrike" dirty="0">
                <a:solidFill>
                  <a:srgbClr val="000000"/>
                </a:solidFill>
                <a:ea typeface="Arial"/>
                <a:cs typeface="Arial"/>
                <a:sym typeface="Arial"/>
              </a:rPr>
              <a:t>Copy, move, rename, delete, download and publish notebooks from here.</a:t>
            </a:r>
          </a:p>
        </p:txBody>
      </p:sp>
      <p:pic>
        <p:nvPicPr>
          <p:cNvPr id="2" name="Picture 1"/>
          <p:cNvPicPr>
            <a:picLocks noChangeAspect="1"/>
          </p:cNvPicPr>
          <p:nvPr/>
        </p:nvPicPr>
        <p:blipFill>
          <a:blip r:embed="rId4"/>
          <a:stretch>
            <a:fillRect/>
          </a:stretch>
        </p:blipFill>
        <p:spPr>
          <a:xfrm>
            <a:off x="601949" y="3656306"/>
            <a:ext cx="8216611" cy="1906726"/>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49966943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banner.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3867912"/>
          </a:xfrm>
          <a:prstGeom prst="rect">
            <a:avLst/>
          </a:prstGeom>
        </p:spPr>
      </p:pic>
      <p:sp>
        <p:nvSpPr>
          <p:cNvPr id="21506" name="Rectangle 2"/>
          <p:cNvSpPr>
            <a:spLocks noGrp="1" noChangeArrowheads="1"/>
          </p:cNvSpPr>
          <p:nvPr>
            <p:ph type="ctrTitle" idx="4294967295"/>
          </p:nvPr>
        </p:nvSpPr>
        <p:spPr>
          <a:xfrm>
            <a:off x="638652" y="3959224"/>
            <a:ext cx="7772400" cy="2648135"/>
          </a:xfrm>
        </p:spPr>
        <p:txBody>
          <a:bodyPr>
            <a:normAutofit/>
          </a:bodyPr>
          <a:lstStyle/>
          <a:p>
            <a:r>
              <a:rPr lang="en-US" sz="3200" b="1" dirty="0" smtClean="0">
                <a:ea typeface="ＭＳ Ｐゴシック" pitchFamily="-109" charset="-128"/>
              </a:rPr>
              <a:t>April 04, 2019</a:t>
            </a:r>
            <a:r>
              <a:rPr lang="en-US" sz="2400" b="1" dirty="0">
                <a:solidFill>
                  <a:prstClr val="black"/>
                </a:solidFill>
                <a:ea typeface="ＭＳ Ｐゴシック" pitchFamily="-109" charset="-128"/>
              </a:rPr>
              <a:t/>
            </a:r>
            <a:br>
              <a:rPr lang="en-US" sz="2400" b="1" dirty="0">
                <a:solidFill>
                  <a:prstClr val="black"/>
                </a:solidFill>
                <a:ea typeface="ＭＳ Ｐゴシック" pitchFamily="-109" charset="-128"/>
              </a:rPr>
            </a:br>
            <a:r>
              <a:rPr lang="en-US" sz="2400" b="1" dirty="0" smtClean="0">
                <a:solidFill>
                  <a:prstClr val="black"/>
                </a:solidFill>
                <a:ea typeface="ＭＳ Ｐゴシック" pitchFamily="-109" charset="-128"/>
              </a:rPr>
              <a:t>Barbara Hill</a:t>
            </a:r>
            <a:endParaRPr lang="en-US" b="1" dirty="0" smtClean="0">
              <a:ea typeface="ＭＳ Ｐゴシック" pitchFamily="-109" charset="-128"/>
            </a:endParaRP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59681" y="2327018"/>
            <a:ext cx="4244931" cy="600698"/>
          </a:xfrm>
          <a:prstGeom prst="rect">
            <a:avLst/>
          </a:prstGeom>
        </p:spPr>
      </p:pic>
      <p:sp>
        <p:nvSpPr>
          <p:cNvPr id="4" name="TextBox 3"/>
          <p:cNvSpPr txBox="1"/>
          <p:nvPr/>
        </p:nvSpPr>
        <p:spPr>
          <a:xfrm>
            <a:off x="219618" y="1126689"/>
            <a:ext cx="8708343" cy="1200329"/>
          </a:xfrm>
          <a:prstGeom prst="rect">
            <a:avLst/>
          </a:prstGeom>
          <a:noFill/>
        </p:spPr>
        <p:txBody>
          <a:bodyPr wrap="square" rtlCol="0">
            <a:spAutoFit/>
            <a:scene3d>
              <a:camera prst="orthographicFront"/>
              <a:lightRig rig="soft" dir="t">
                <a:rot lat="0" lon="0" rev="10800000"/>
              </a:lightRig>
            </a:scene3d>
            <a:sp3d>
              <a:bevelT w="27940" h="12700"/>
              <a:contourClr>
                <a:srgbClr val="DDDDDD"/>
              </a:contourClr>
            </a:sp3d>
          </a:bodyPr>
          <a:lstStyle/>
          <a:p>
            <a:pPr algn="ctr"/>
            <a:r>
              <a:rPr lang="en-US" sz="3600" b="1" spc="150" dirty="0" smtClean="0">
                <a:ln w="11430"/>
                <a:solidFill>
                  <a:srgbClr val="F8F8F8"/>
                </a:solidFill>
                <a:effectLst>
                  <a:outerShdw blurRad="25400" algn="tl" rotWithShape="0">
                    <a:srgbClr val="000000">
                      <a:alpha val="43000"/>
                    </a:srgbClr>
                  </a:outerShdw>
                </a:effectLst>
                <a:latin typeface="Avenir Heavy"/>
                <a:cs typeface="Avenir Heavy"/>
              </a:rPr>
              <a:t>Integrative Genomic Analysis</a:t>
            </a:r>
          </a:p>
          <a:p>
            <a:pPr algn="ctr"/>
            <a:r>
              <a:rPr lang="en-US" sz="3600" b="1" spc="150" dirty="0" smtClean="0">
                <a:ln w="11430"/>
                <a:solidFill>
                  <a:srgbClr val="F8F8F8"/>
                </a:solidFill>
                <a:effectLst>
                  <a:outerShdw blurRad="25400" algn="tl" rotWithShape="0">
                    <a:srgbClr val="000000">
                      <a:alpha val="43000"/>
                    </a:srgbClr>
                  </a:outerShdw>
                </a:effectLst>
                <a:latin typeface="Avenir Heavy"/>
                <a:cs typeface="Avenir Heavy"/>
              </a:rPr>
              <a:t>with</a:t>
            </a:r>
            <a:endParaRPr lang="en-US" sz="3600" b="1" spc="150" dirty="0">
              <a:ln w="11430"/>
              <a:solidFill>
                <a:srgbClr val="F8F8F8"/>
              </a:solidFill>
              <a:effectLst>
                <a:outerShdw blurRad="25400" algn="tl" rotWithShape="0">
                  <a:srgbClr val="000000">
                    <a:alpha val="43000"/>
                  </a:srgbClr>
                </a:outerShdw>
              </a:effectLst>
              <a:latin typeface="Avenir Heavy"/>
              <a:cs typeface="Avenir Heavy"/>
            </a:endParaRPr>
          </a:p>
        </p:txBody>
      </p:sp>
    </p:spTree>
    <p:extLst>
      <p:ext uri="{BB962C8B-B14F-4D97-AF65-F5344CB8AC3E}">
        <p14:creationId xmlns:p14="http://schemas.microsoft.com/office/powerpoint/2010/main" val="380044256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pic>
        <p:nvPicPr>
          <p:cNvPr id="334" name="Shape 334"/>
          <p:cNvPicPr preferRelativeResize="0"/>
          <p:nvPr/>
        </p:nvPicPr>
        <p:blipFill rotWithShape="1">
          <a:blip r:embed="rId3">
            <a:alphaModFix/>
          </a:blip>
          <a:srcRect/>
          <a:stretch/>
        </p:blipFill>
        <p:spPr>
          <a:xfrm>
            <a:off x="457200" y="443880"/>
            <a:ext cx="1113840" cy="1161720"/>
          </a:xfrm>
          <a:prstGeom prst="rect">
            <a:avLst/>
          </a:prstGeom>
          <a:noFill/>
          <a:ln>
            <a:noFill/>
          </a:ln>
        </p:spPr>
      </p:pic>
      <p:sp>
        <p:nvSpPr>
          <p:cNvPr id="335" name="Shape 335"/>
          <p:cNvSpPr txBox="1"/>
          <p:nvPr/>
        </p:nvSpPr>
        <p:spPr>
          <a:xfrm>
            <a:off x="1737360" y="222840"/>
            <a:ext cx="6949440" cy="1469520"/>
          </a:xfrm>
          <a:prstGeom prst="rect">
            <a:avLst/>
          </a:prstGeom>
          <a:noFill/>
          <a:ln>
            <a:noFill/>
          </a:ln>
        </p:spPr>
        <p:txBody>
          <a:bodyPr wrap="square" lIns="0" tIns="0" rIns="0" bIns="0" anchor="ctr" anchorCtr="0">
            <a:noAutofit/>
          </a:bodyPr>
          <a:lstStyle/>
          <a:p>
            <a:pPr marL="0" marR="0" lvl="0" indent="0" algn="l" rtl="0">
              <a:spcBef>
                <a:spcPts val="0"/>
              </a:spcBef>
              <a:buNone/>
            </a:pPr>
            <a:r>
              <a:rPr lang="en-US" sz="4400" b="0" strike="noStrike" dirty="0">
                <a:solidFill>
                  <a:srgbClr val="050505"/>
                </a:solidFill>
                <a:latin typeface="+mj-lt"/>
                <a:ea typeface="Arial"/>
                <a:cs typeface="Arial"/>
                <a:sym typeface="Arial"/>
              </a:rPr>
              <a:t>Browse Public Notebooks</a:t>
            </a:r>
          </a:p>
        </p:txBody>
      </p:sp>
      <p:sp>
        <p:nvSpPr>
          <p:cNvPr id="336" name="Shape 336"/>
          <p:cNvSpPr txBox="1"/>
          <p:nvPr/>
        </p:nvSpPr>
        <p:spPr>
          <a:xfrm>
            <a:off x="1470240" y="1654560"/>
            <a:ext cx="7347960" cy="1900170"/>
          </a:xfrm>
          <a:prstGeom prst="rect">
            <a:avLst/>
          </a:prstGeom>
          <a:noFill/>
          <a:ln>
            <a:noFill/>
          </a:ln>
        </p:spPr>
        <p:txBody>
          <a:bodyPr wrap="square" lIns="0" tIns="0" rIns="0" bIns="0" anchor="t" anchorCtr="0">
            <a:noAutofit/>
          </a:bodyPr>
          <a:lstStyle/>
          <a:p>
            <a:pPr marL="432000" marR="0" lvl="0" indent="-324000" algn="l" rtl="0">
              <a:spcBef>
                <a:spcPts val="0"/>
              </a:spcBef>
              <a:buClr>
                <a:srgbClr val="050505"/>
              </a:buClr>
              <a:buSzPts val="700"/>
              <a:buFont typeface="Noto Sans Symbols"/>
              <a:buChar char="●"/>
            </a:pPr>
            <a:r>
              <a:rPr lang="en-US" sz="2800" b="0" strike="noStrike" dirty="0">
                <a:solidFill>
                  <a:srgbClr val="000000"/>
                </a:solidFill>
                <a:ea typeface="Arial"/>
                <a:cs typeface="Arial"/>
                <a:sym typeface="Arial"/>
              </a:rPr>
              <a:t>A variety of public notebooks are available in the GenePattern Notebook </a:t>
            </a:r>
            <a:r>
              <a:rPr lang="en-US" sz="2800" dirty="0" smtClean="0">
                <a:solidFill>
                  <a:srgbClr val="000000"/>
                </a:solidFill>
                <a:ea typeface="Arial"/>
                <a:cs typeface="Arial"/>
                <a:sym typeface="Arial"/>
              </a:rPr>
              <a:t>Library</a:t>
            </a:r>
            <a:r>
              <a:rPr lang="en-US" sz="2800" b="0" strike="noStrike" dirty="0" smtClean="0">
                <a:solidFill>
                  <a:srgbClr val="000000"/>
                </a:solidFill>
                <a:ea typeface="Arial"/>
                <a:cs typeface="Arial"/>
                <a:sym typeface="Arial"/>
              </a:rPr>
              <a:t>.</a:t>
            </a:r>
            <a:endParaRPr lang="en-US" sz="2800" b="0" strike="noStrike" dirty="0">
              <a:solidFill>
                <a:srgbClr val="000000"/>
              </a:solidFill>
              <a:ea typeface="Arial"/>
              <a:cs typeface="Arial"/>
              <a:sym typeface="Arial"/>
            </a:endParaRPr>
          </a:p>
          <a:p>
            <a:pPr marL="432000" marR="0" lvl="0" indent="-324000" algn="l" rtl="0">
              <a:spcBef>
                <a:spcPts val="0"/>
              </a:spcBef>
              <a:buClr>
                <a:srgbClr val="050505"/>
              </a:buClr>
              <a:buSzPts val="700"/>
              <a:buFont typeface="Noto Sans Symbols"/>
              <a:buChar char="●"/>
            </a:pPr>
            <a:r>
              <a:rPr lang="en-US" sz="2800" b="0" strike="noStrike" dirty="0">
                <a:solidFill>
                  <a:srgbClr val="000000"/>
                </a:solidFill>
                <a:ea typeface="Arial"/>
                <a:cs typeface="Arial"/>
                <a:sym typeface="Arial"/>
              </a:rPr>
              <a:t>Anyone can make a copy of these notebooks to read, run and reproduce.</a:t>
            </a:r>
          </a:p>
        </p:txBody>
      </p:sp>
      <p:pic>
        <p:nvPicPr>
          <p:cNvPr id="3" name="Picture 2"/>
          <p:cNvPicPr>
            <a:picLocks noChangeAspect="1"/>
          </p:cNvPicPr>
          <p:nvPr/>
        </p:nvPicPr>
        <p:blipFill>
          <a:blip r:embed="rId4"/>
          <a:stretch>
            <a:fillRect/>
          </a:stretch>
        </p:blipFill>
        <p:spPr>
          <a:xfrm>
            <a:off x="1737360" y="3554730"/>
            <a:ext cx="5876925" cy="3021031"/>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8384009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pic>
        <p:nvPicPr>
          <p:cNvPr id="342" name="Shape 342"/>
          <p:cNvPicPr preferRelativeResize="0"/>
          <p:nvPr/>
        </p:nvPicPr>
        <p:blipFill rotWithShape="1">
          <a:blip r:embed="rId3">
            <a:alphaModFix/>
          </a:blip>
          <a:srcRect/>
          <a:stretch/>
        </p:blipFill>
        <p:spPr>
          <a:xfrm>
            <a:off x="457200" y="444240"/>
            <a:ext cx="1113840" cy="1161720"/>
          </a:xfrm>
          <a:prstGeom prst="rect">
            <a:avLst/>
          </a:prstGeom>
          <a:noFill/>
          <a:ln>
            <a:noFill/>
          </a:ln>
        </p:spPr>
      </p:pic>
      <p:sp>
        <p:nvSpPr>
          <p:cNvPr id="343" name="Shape 343"/>
          <p:cNvSpPr txBox="1"/>
          <p:nvPr/>
        </p:nvSpPr>
        <p:spPr>
          <a:xfrm>
            <a:off x="1748790" y="222840"/>
            <a:ext cx="7395210" cy="1469520"/>
          </a:xfrm>
          <a:prstGeom prst="rect">
            <a:avLst/>
          </a:prstGeom>
          <a:noFill/>
          <a:ln>
            <a:noFill/>
          </a:ln>
        </p:spPr>
        <p:txBody>
          <a:bodyPr wrap="square" lIns="0" tIns="0" rIns="0" bIns="0" anchor="ctr" anchorCtr="0">
            <a:noAutofit/>
          </a:bodyPr>
          <a:lstStyle/>
          <a:p>
            <a:pPr marL="0" marR="0" lvl="0" indent="0" rtl="0">
              <a:spcBef>
                <a:spcPts val="0"/>
              </a:spcBef>
              <a:buNone/>
            </a:pPr>
            <a:r>
              <a:rPr lang="en-US" sz="4400" b="0" strike="noStrike" dirty="0">
                <a:solidFill>
                  <a:srgbClr val="050505"/>
                </a:solidFill>
                <a:latin typeface="+mj-lt"/>
                <a:ea typeface="Arial"/>
                <a:cs typeface="Arial"/>
                <a:sym typeface="Arial"/>
              </a:rPr>
              <a:t>Run an Analysis </a:t>
            </a:r>
            <a:r>
              <a:rPr lang="en-US" sz="4400" b="0" strike="noStrike" dirty="0" smtClean="0">
                <a:solidFill>
                  <a:srgbClr val="050505"/>
                </a:solidFill>
                <a:latin typeface="+mj-lt"/>
                <a:ea typeface="Arial"/>
                <a:cs typeface="Arial"/>
                <a:sym typeface="Arial"/>
              </a:rPr>
              <a:t>Notebook</a:t>
            </a:r>
          </a:p>
          <a:p>
            <a:pPr marL="0" marR="0" lvl="0" indent="0" rtl="0">
              <a:spcBef>
                <a:spcPts val="0"/>
              </a:spcBef>
              <a:buNone/>
            </a:pPr>
            <a:r>
              <a:rPr lang="en-US" sz="2000" dirty="0" smtClean="0">
                <a:solidFill>
                  <a:srgbClr val="050505"/>
                </a:solidFill>
                <a:ea typeface="Arial"/>
                <a:cs typeface="Arial"/>
                <a:sym typeface="Arial"/>
              </a:rPr>
              <a:t>2019-04-04-BU Molecular Bio – Intro to RNA-</a:t>
            </a:r>
            <a:r>
              <a:rPr lang="en-US" sz="2000" dirty="0" err="1" smtClean="0">
                <a:solidFill>
                  <a:srgbClr val="050505"/>
                </a:solidFill>
                <a:ea typeface="Arial"/>
                <a:cs typeface="Arial"/>
                <a:sym typeface="Arial"/>
              </a:rPr>
              <a:t>seq</a:t>
            </a:r>
            <a:r>
              <a:rPr lang="en-US" sz="2000" dirty="0" smtClean="0">
                <a:solidFill>
                  <a:srgbClr val="050505"/>
                </a:solidFill>
                <a:ea typeface="Arial"/>
                <a:cs typeface="Arial"/>
                <a:sym typeface="Arial"/>
              </a:rPr>
              <a:t> in GenePattern</a:t>
            </a:r>
            <a:endParaRPr lang="en-US" sz="2000" b="0" strike="noStrike" dirty="0">
              <a:solidFill>
                <a:srgbClr val="050505"/>
              </a:solidFill>
              <a:ea typeface="Arial"/>
              <a:cs typeface="Arial"/>
              <a:sym typeface="Arial"/>
            </a:endParaRPr>
          </a:p>
        </p:txBody>
      </p:sp>
      <p:pic>
        <p:nvPicPr>
          <p:cNvPr id="2" name="Picture 1"/>
          <p:cNvPicPr>
            <a:picLocks noChangeAspect="1"/>
          </p:cNvPicPr>
          <p:nvPr/>
        </p:nvPicPr>
        <p:blipFill>
          <a:blip r:embed="rId4"/>
          <a:stretch>
            <a:fillRect/>
          </a:stretch>
        </p:blipFill>
        <p:spPr>
          <a:xfrm>
            <a:off x="638827" y="1605960"/>
            <a:ext cx="8041710" cy="4989301"/>
          </a:xfrm>
          <a:prstGeom prst="rect">
            <a:avLst/>
          </a:prstGeom>
        </p:spPr>
      </p:pic>
    </p:spTree>
    <p:extLst>
      <p:ext uri="{BB962C8B-B14F-4D97-AF65-F5344CB8AC3E}">
        <p14:creationId xmlns:p14="http://schemas.microsoft.com/office/powerpoint/2010/main" val="123876442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pic>
        <p:nvPicPr>
          <p:cNvPr id="356" name="Shape 356"/>
          <p:cNvPicPr preferRelativeResize="0"/>
          <p:nvPr/>
        </p:nvPicPr>
        <p:blipFill rotWithShape="1">
          <a:blip r:embed="rId3">
            <a:alphaModFix/>
          </a:blip>
          <a:srcRect/>
          <a:stretch/>
        </p:blipFill>
        <p:spPr>
          <a:xfrm>
            <a:off x="457200" y="443880"/>
            <a:ext cx="1113840" cy="1161720"/>
          </a:xfrm>
          <a:prstGeom prst="rect">
            <a:avLst/>
          </a:prstGeom>
          <a:noFill/>
          <a:ln>
            <a:noFill/>
          </a:ln>
        </p:spPr>
      </p:pic>
      <p:sp>
        <p:nvSpPr>
          <p:cNvPr id="357" name="Shape 357"/>
          <p:cNvSpPr txBox="1"/>
          <p:nvPr/>
        </p:nvSpPr>
        <p:spPr>
          <a:xfrm>
            <a:off x="1737360" y="222840"/>
            <a:ext cx="6949440" cy="1469520"/>
          </a:xfrm>
          <a:prstGeom prst="rect">
            <a:avLst/>
          </a:prstGeom>
          <a:noFill/>
          <a:ln>
            <a:noFill/>
          </a:ln>
        </p:spPr>
        <p:txBody>
          <a:bodyPr wrap="square" lIns="0" tIns="0" rIns="0" bIns="0" anchor="ctr" anchorCtr="0">
            <a:noAutofit/>
          </a:bodyPr>
          <a:lstStyle/>
          <a:p>
            <a:pPr marL="0" marR="0" lvl="0" indent="0" algn="l" rtl="0">
              <a:spcBef>
                <a:spcPts val="0"/>
              </a:spcBef>
              <a:buNone/>
            </a:pPr>
            <a:r>
              <a:rPr lang="en-US" sz="4400" b="0" strike="noStrike" dirty="0">
                <a:solidFill>
                  <a:srgbClr val="050505"/>
                </a:solidFill>
                <a:latin typeface="+mj-lt"/>
                <a:ea typeface="Arial"/>
                <a:cs typeface="Arial"/>
                <a:sym typeface="Arial"/>
              </a:rPr>
              <a:t>Name, Save &amp; Checkpoint Notebooks</a:t>
            </a:r>
          </a:p>
        </p:txBody>
      </p:sp>
      <p:sp>
        <p:nvSpPr>
          <p:cNvPr id="358" name="Shape 358"/>
          <p:cNvSpPr txBox="1"/>
          <p:nvPr/>
        </p:nvSpPr>
        <p:spPr>
          <a:xfrm>
            <a:off x="1470240" y="1654560"/>
            <a:ext cx="7347960" cy="3977280"/>
          </a:xfrm>
          <a:prstGeom prst="rect">
            <a:avLst/>
          </a:prstGeom>
          <a:noFill/>
          <a:ln>
            <a:noFill/>
          </a:ln>
        </p:spPr>
        <p:txBody>
          <a:bodyPr wrap="square" lIns="0" tIns="0" rIns="0" bIns="0" anchor="t" anchorCtr="0">
            <a:noAutofit/>
          </a:bodyPr>
          <a:lstStyle/>
          <a:p>
            <a:pPr marL="432000" marR="0" lvl="0" indent="-324000" algn="l" rtl="0">
              <a:spcBef>
                <a:spcPts val="0"/>
              </a:spcBef>
              <a:buClr>
                <a:srgbClr val="050505"/>
              </a:buClr>
              <a:buSzPts val="877"/>
              <a:buFont typeface="Noto Sans Symbols"/>
              <a:buChar char="●"/>
            </a:pPr>
            <a:r>
              <a:rPr lang="en-US" sz="3509" b="0" strike="noStrike" dirty="0">
                <a:solidFill>
                  <a:srgbClr val="000000"/>
                </a:solidFill>
                <a:ea typeface="Arial"/>
                <a:cs typeface="Arial"/>
                <a:sym typeface="Arial"/>
              </a:rPr>
              <a:t>Name or rename notebooks</a:t>
            </a:r>
          </a:p>
          <a:p>
            <a:pPr marL="432000" marR="0" lvl="0" indent="-324000" algn="l" rtl="0">
              <a:spcBef>
                <a:spcPts val="0"/>
              </a:spcBef>
              <a:buClr>
                <a:srgbClr val="050505"/>
              </a:buClr>
              <a:buSzPts val="877"/>
              <a:buFont typeface="Noto Sans Symbols"/>
              <a:buChar char="●"/>
            </a:pPr>
            <a:r>
              <a:rPr lang="en-US" sz="3509" b="0" strike="noStrike" dirty="0">
                <a:solidFill>
                  <a:srgbClr val="000000"/>
                </a:solidFill>
                <a:ea typeface="Arial"/>
                <a:cs typeface="Arial"/>
                <a:sym typeface="Arial"/>
              </a:rPr>
              <a:t>Save or revert to a checkpoint</a:t>
            </a:r>
          </a:p>
          <a:p>
            <a:pPr marL="432000" marR="0" lvl="0" indent="-324000" algn="l" rtl="0">
              <a:spcBef>
                <a:spcPts val="0"/>
              </a:spcBef>
              <a:buClr>
                <a:srgbClr val="050505"/>
              </a:buClr>
              <a:buSzPts val="877"/>
              <a:buFont typeface="Noto Sans Symbols"/>
              <a:buChar char="●"/>
            </a:pPr>
            <a:r>
              <a:rPr lang="en-US" sz="3509" b="0" strike="noStrike" dirty="0">
                <a:solidFill>
                  <a:srgbClr val="000000"/>
                </a:solidFill>
                <a:ea typeface="Arial"/>
                <a:cs typeface="Arial"/>
                <a:sym typeface="Arial"/>
              </a:rPr>
              <a:t>Make a duplicate notebook</a:t>
            </a:r>
          </a:p>
        </p:txBody>
      </p:sp>
      <p:pic>
        <p:nvPicPr>
          <p:cNvPr id="2" name="Picture 1"/>
          <p:cNvPicPr>
            <a:picLocks noChangeAspect="1"/>
          </p:cNvPicPr>
          <p:nvPr/>
        </p:nvPicPr>
        <p:blipFill>
          <a:blip r:embed="rId4"/>
          <a:stretch>
            <a:fillRect/>
          </a:stretch>
        </p:blipFill>
        <p:spPr>
          <a:xfrm>
            <a:off x="1470240" y="3446513"/>
            <a:ext cx="6463145" cy="2983414"/>
          </a:xfrm>
          <a:prstGeom prst="rect">
            <a:avLst/>
          </a:prstGeom>
        </p:spPr>
      </p:pic>
      <p:sp>
        <p:nvSpPr>
          <p:cNvPr id="3" name="Rounded Rectangle 2"/>
          <p:cNvSpPr/>
          <p:nvPr/>
        </p:nvSpPr>
        <p:spPr>
          <a:xfrm>
            <a:off x="1571040" y="4613564"/>
            <a:ext cx="974733" cy="249381"/>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268177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sp>
        <p:nvSpPr>
          <p:cNvPr id="387" name="Shape 387"/>
          <p:cNvSpPr txBox="1"/>
          <p:nvPr/>
        </p:nvSpPr>
        <p:spPr>
          <a:xfrm>
            <a:off x="1747620" y="34020"/>
            <a:ext cx="6949440" cy="1469520"/>
          </a:xfrm>
          <a:prstGeom prst="rect">
            <a:avLst/>
          </a:prstGeom>
          <a:noFill/>
          <a:ln>
            <a:noFill/>
          </a:ln>
        </p:spPr>
        <p:txBody>
          <a:bodyPr wrap="square" lIns="0" tIns="0" rIns="0" bIns="0" anchor="ctr" anchorCtr="0">
            <a:noAutofit/>
          </a:bodyPr>
          <a:lstStyle/>
          <a:p>
            <a:pPr marL="0" marR="0" lvl="0" indent="0" algn="l" rtl="0">
              <a:spcBef>
                <a:spcPts val="0"/>
              </a:spcBef>
              <a:buNone/>
            </a:pPr>
            <a:r>
              <a:rPr lang="en-US" sz="4800" b="0" strike="noStrike" dirty="0">
                <a:solidFill>
                  <a:srgbClr val="050505"/>
                </a:solidFill>
                <a:latin typeface="+mj-lt"/>
                <a:ea typeface="Arial"/>
                <a:cs typeface="Arial"/>
                <a:sym typeface="Arial"/>
              </a:rPr>
              <a:t>GenePattern Cells</a:t>
            </a:r>
          </a:p>
        </p:txBody>
      </p:sp>
      <p:pic>
        <p:nvPicPr>
          <p:cNvPr id="388" name="Shape 388"/>
          <p:cNvPicPr preferRelativeResize="0"/>
          <p:nvPr/>
        </p:nvPicPr>
        <p:blipFill rotWithShape="1">
          <a:blip r:embed="rId3">
            <a:alphaModFix/>
          </a:blip>
          <a:srcRect/>
          <a:stretch/>
        </p:blipFill>
        <p:spPr>
          <a:xfrm>
            <a:off x="457200" y="187920"/>
            <a:ext cx="1113840" cy="1161720"/>
          </a:xfrm>
          <a:prstGeom prst="rect">
            <a:avLst/>
          </a:prstGeom>
          <a:noFill/>
          <a:ln>
            <a:noFill/>
          </a:ln>
        </p:spPr>
      </p:pic>
      <p:sp>
        <p:nvSpPr>
          <p:cNvPr id="392" name="Shape 392"/>
          <p:cNvSpPr txBox="1"/>
          <p:nvPr/>
        </p:nvSpPr>
        <p:spPr>
          <a:xfrm>
            <a:off x="602673" y="1371600"/>
            <a:ext cx="2140527" cy="626760"/>
          </a:xfrm>
          <a:prstGeom prst="rect">
            <a:avLst/>
          </a:prstGeom>
          <a:noFill/>
          <a:ln>
            <a:noFill/>
          </a:ln>
        </p:spPr>
        <p:txBody>
          <a:bodyPr wrap="square" lIns="90000" tIns="45000" rIns="90000" bIns="45000" anchor="t" anchorCtr="0">
            <a:noAutofit/>
          </a:bodyPr>
          <a:lstStyle/>
          <a:p>
            <a:pPr marL="0" marR="0" lvl="0" indent="0" algn="ctr" rtl="0">
              <a:spcBef>
                <a:spcPts val="0"/>
              </a:spcBef>
              <a:buNone/>
            </a:pPr>
            <a:r>
              <a:rPr lang="en-US" sz="2000" b="0" strike="noStrike" dirty="0" smtClean="0">
                <a:solidFill>
                  <a:srgbClr val="000000"/>
                </a:solidFill>
                <a:ea typeface="Arial"/>
                <a:cs typeface="Arial"/>
                <a:sym typeface="Arial"/>
              </a:rPr>
              <a:t>Auth</a:t>
            </a:r>
            <a:r>
              <a:rPr lang="en-US" sz="2000" dirty="0" smtClean="0">
                <a:solidFill>
                  <a:srgbClr val="000000"/>
                </a:solidFill>
                <a:ea typeface="Arial"/>
                <a:cs typeface="Arial"/>
                <a:sym typeface="Arial"/>
              </a:rPr>
              <a:t>entication</a:t>
            </a:r>
            <a:endParaRPr lang="en-US" sz="2000" b="0" strike="noStrike" dirty="0">
              <a:solidFill>
                <a:srgbClr val="000000"/>
              </a:solidFill>
              <a:ea typeface="Arial"/>
              <a:cs typeface="Arial"/>
              <a:sym typeface="Arial"/>
            </a:endParaRPr>
          </a:p>
          <a:p>
            <a:pPr marL="0" marR="0" lvl="0" indent="0" algn="ctr" rtl="0">
              <a:spcBef>
                <a:spcPts val="0"/>
              </a:spcBef>
              <a:buNone/>
            </a:pPr>
            <a:r>
              <a:rPr lang="en-US" sz="2000" b="0" strike="noStrike" dirty="0">
                <a:solidFill>
                  <a:srgbClr val="000000"/>
                </a:solidFill>
                <a:ea typeface="Arial"/>
                <a:cs typeface="Arial"/>
                <a:sym typeface="Arial"/>
              </a:rPr>
              <a:t>Cell</a:t>
            </a:r>
          </a:p>
        </p:txBody>
      </p:sp>
      <p:sp>
        <p:nvSpPr>
          <p:cNvPr id="393" name="Shape 393"/>
          <p:cNvSpPr txBox="1"/>
          <p:nvPr/>
        </p:nvSpPr>
        <p:spPr>
          <a:xfrm>
            <a:off x="1153456" y="3706803"/>
            <a:ext cx="1038960" cy="894960"/>
          </a:xfrm>
          <a:prstGeom prst="rect">
            <a:avLst/>
          </a:prstGeom>
          <a:noFill/>
          <a:ln>
            <a:noFill/>
          </a:ln>
        </p:spPr>
        <p:txBody>
          <a:bodyPr wrap="square" lIns="90000" tIns="45000" rIns="90000" bIns="45000" anchor="t" anchorCtr="0">
            <a:noAutofit/>
          </a:bodyPr>
          <a:lstStyle/>
          <a:p>
            <a:pPr marL="0" marR="0" lvl="0" indent="0" algn="ctr" rtl="0">
              <a:spcBef>
                <a:spcPts val="0"/>
              </a:spcBef>
              <a:buNone/>
            </a:pPr>
            <a:r>
              <a:rPr lang="en-US" sz="2000" b="0" strike="noStrike" dirty="0">
                <a:solidFill>
                  <a:srgbClr val="000000"/>
                </a:solidFill>
                <a:ea typeface="Arial"/>
                <a:cs typeface="Arial"/>
                <a:sym typeface="Arial"/>
              </a:rPr>
              <a:t>Analysis</a:t>
            </a:r>
          </a:p>
          <a:p>
            <a:pPr marL="0" marR="0" lvl="0" indent="0" algn="ctr" rtl="0">
              <a:spcBef>
                <a:spcPts val="0"/>
              </a:spcBef>
              <a:buNone/>
            </a:pPr>
            <a:r>
              <a:rPr lang="en-US" sz="2000" b="0" strike="noStrike" dirty="0">
                <a:solidFill>
                  <a:srgbClr val="000000"/>
                </a:solidFill>
                <a:ea typeface="Arial"/>
                <a:cs typeface="Arial"/>
                <a:sym typeface="Arial"/>
              </a:rPr>
              <a:t>Cell</a:t>
            </a:r>
          </a:p>
        </p:txBody>
      </p:sp>
      <p:pic>
        <p:nvPicPr>
          <p:cNvPr id="3" name="Picture 2"/>
          <p:cNvPicPr>
            <a:picLocks noChangeAspect="1"/>
          </p:cNvPicPr>
          <p:nvPr/>
        </p:nvPicPr>
        <p:blipFill>
          <a:blip r:embed="rId4"/>
          <a:stretch>
            <a:fillRect/>
          </a:stretch>
        </p:blipFill>
        <p:spPr>
          <a:xfrm>
            <a:off x="2674434" y="1371600"/>
            <a:ext cx="6421692" cy="2130122"/>
          </a:xfrm>
          <a:prstGeom prst="rect">
            <a:avLst/>
          </a:prstGeom>
        </p:spPr>
      </p:pic>
      <p:pic>
        <p:nvPicPr>
          <p:cNvPr id="4" name="Picture 3"/>
          <p:cNvPicPr>
            <a:picLocks noChangeAspect="1"/>
          </p:cNvPicPr>
          <p:nvPr/>
        </p:nvPicPr>
        <p:blipFill>
          <a:blip r:embed="rId5"/>
          <a:stretch>
            <a:fillRect/>
          </a:stretch>
        </p:blipFill>
        <p:spPr>
          <a:xfrm>
            <a:off x="2589501" y="1405849"/>
            <a:ext cx="6554499" cy="2193564"/>
          </a:xfrm>
          <a:prstGeom prst="rect">
            <a:avLst/>
          </a:prstGeom>
        </p:spPr>
      </p:pic>
      <p:pic>
        <p:nvPicPr>
          <p:cNvPr id="5" name="Picture 4"/>
          <p:cNvPicPr>
            <a:picLocks noChangeAspect="1"/>
          </p:cNvPicPr>
          <p:nvPr/>
        </p:nvPicPr>
        <p:blipFill>
          <a:blip r:embed="rId6"/>
          <a:stretch>
            <a:fillRect/>
          </a:stretch>
        </p:blipFill>
        <p:spPr>
          <a:xfrm>
            <a:off x="2589501" y="3598553"/>
            <a:ext cx="6558165" cy="3259447"/>
          </a:xfrm>
          <a:prstGeom prst="rect">
            <a:avLst/>
          </a:prstGeom>
        </p:spPr>
      </p:pic>
    </p:spTree>
    <p:extLst>
      <p:ext uri="{BB962C8B-B14F-4D97-AF65-F5344CB8AC3E}">
        <p14:creationId xmlns:p14="http://schemas.microsoft.com/office/powerpoint/2010/main" val="2249358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Shape 399"/>
          <p:cNvSpPr txBox="1"/>
          <p:nvPr/>
        </p:nvSpPr>
        <p:spPr>
          <a:xfrm>
            <a:off x="1737360" y="222840"/>
            <a:ext cx="6949440" cy="1469520"/>
          </a:xfrm>
          <a:prstGeom prst="rect">
            <a:avLst/>
          </a:prstGeom>
          <a:noFill/>
          <a:ln>
            <a:noFill/>
          </a:ln>
        </p:spPr>
        <p:txBody>
          <a:bodyPr wrap="square" lIns="0" tIns="0" rIns="0" bIns="0" anchor="ctr" anchorCtr="0">
            <a:noAutofit/>
          </a:bodyPr>
          <a:lstStyle/>
          <a:p>
            <a:pPr marL="0" marR="0" lvl="0" indent="0" algn="l" rtl="0">
              <a:spcBef>
                <a:spcPts val="0"/>
              </a:spcBef>
              <a:buNone/>
            </a:pPr>
            <a:r>
              <a:rPr lang="en-US" sz="4400" b="0" strike="noStrike" dirty="0">
                <a:solidFill>
                  <a:srgbClr val="050505"/>
                </a:solidFill>
                <a:latin typeface="+mj-lt"/>
                <a:ea typeface="Arial"/>
                <a:cs typeface="Arial"/>
                <a:sym typeface="Arial"/>
              </a:rPr>
              <a:t>Authentication Cells</a:t>
            </a:r>
          </a:p>
        </p:txBody>
      </p:sp>
      <p:pic>
        <p:nvPicPr>
          <p:cNvPr id="400" name="Shape 400"/>
          <p:cNvPicPr preferRelativeResize="0"/>
          <p:nvPr/>
        </p:nvPicPr>
        <p:blipFill rotWithShape="1">
          <a:blip r:embed="rId3">
            <a:alphaModFix/>
          </a:blip>
          <a:srcRect/>
          <a:stretch/>
        </p:blipFill>
        <p:spPr>
          <a:xfrm>
            <a:off x="457200" y="443160"/>
            <a:ext cx="1113840" cy="1161720"/>
          </a:xfrm>
          <a:prstGeom prst="rect">
            <a:avLst/>
          </a:prstGeom>
          <a:noFill/>
          <a:ln>
            <a:noFill/>
          </a:ln>
        </p:spPr>
      </p:pic>
      <p:pic>
        <p:nvPicPr>
          <p:cNvPr id="6" name="Picture 5"/>
          <p:cNvPicPr>
            <a:picLocks noChangeAspect="1"/>
          </p:cNvPicPr>
          <p:nvPr/>
        </p:nvPicPr>
        <p:blipFill>
          <a:blip r:embed="rId4"/>
          <a:stretch>
            <a:fillRect/>
          </a:stretch>
        </p:blipFill>
        <p:spPr>
          <a:xfrm>
            <a:off x="1464944" y="1604880"/>
            <a:ext cx="6554499" cy="2193564"/>
          </a:xfrm>
          <a:prstGeom prst="rect">
            <a:avLst/>
          </a:prstGeom>
        </p:spPr>
      </p:pic>
      <p:pic>
        <p:nvPicPr>
          <p:cNvPr id="4" name="Picture 3"/>
          <p:cNvPicPr>
            <a:picLocks noChangeAspect="1"/>
          </p:cNvPicPr>
          <p:nvPr/>
        </p:nvPicPr>
        <p:blipFill>
          <a:blip r:embed="rId5"/>
          <a:stretch>
            <a:fillRect/>
          </a:stretch>
        </p:blipFill>
        <p:spPr>
          <a:xfrm>
            <a:off x="1267725" y="4023473"/>
            <a:ext cx="6948936" cy="2314022"/>
          </a:xfrm>
          <a:prstGeom prst="rect">
            <a:avLst/>
          </a:prstGeom>
        </p:spPr>
      </p:pic>
    </p:spTree>
    <p:extLst>
      <p:ext uri="{BB962C8B-B14F-4D97-AF65-F5344CB8AC3E}">
        <p14:creationId xmlns:p14="http://schemas.microsoft.com/office/powerpoint/2010/main" val="254372719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06"/>
        <p:cNvGrpSpPr/>
        <p:nvPr/>
      </p:nvGrpSpPr>
      <p:grpSpPr>
        <a:xfrm>
          <a:off x="0" y="0"/>
          <a:ext cx="0" cy="0"/>
          <a:chOff x="0" y="0"/>
          <a:chExt cx="0" cy="0"/>
        </a:xfrm>
      </p:grpSpPr>
      <p:sp>
        <p:nvSpPr>
          <p:cNvPr id="407" name="Shape 407"/>
          <p:cNvSpPr txBox="1"/>
          <p:nvPr/>
        </p:nvSpPr>
        <p:spPr>
          <a:xfrm>
            <a:off x="1737360" y="222840"/>
            <a:ext cx="6949440" cy="1469520"/>
          </a:xfrm>
          <a:prstGeom prst="rect">
            <a:avLst/>
          </a:prstGeom>
          <a:noFill/>
          <a:ln>
            <a:noFill/>
          </a:ln>
        </p:spPr>
        <p:txBody>
          <a:bodyPr wrap="square" lIns="0" tIns="0" rIns="0" bIns="0" anchor="ctr" anchorCtr="0">
            <a:noAutofit/>
          </a:bodyPr>
          <a:lstStyle/>
          <a:p>
            <a:pPr marL="0" marR="0" lvl="0" indent="0" algn="l" rtl="0">
              <a:spcBef>
                <a:spcPts val="0"/>
              </a:spcBef>
              <a:buNone/>
            </a:pPr>
            <a:r>
              <a:rPr lang="en-US" sz="4800" b="0" strike="noStrike" dirty="0">
                <a:solidFill>
                  <a:srgbClr val="050505"/>
                </a:solidFill>
                <a:latin typeface="+mj-lt"/>
                <a:ea typeface="Arial"/>
                <a:cs typeface="Arial"/>
                <a:sym typeface="Arial"/>
              </a:rPr>
              <a:t>Analysis Cells</a:t>
            </a:r>
          </a:p>
        </p:txBody>
      </p:sp>
      <p:pic>
        <p:nvPicPr>
          <p:cNvPr id="408" name="Shape 408"/>
          <p:cNvPicPr preferRelativeResize="0"/>
          <p:nvPr/>
        </p:nvPicPr>
        <p:blipFill rotWithShape="1">
          <a:blip r:embed="rId3">
            <a:alphaModFix/>
          </a:blip>
          <a:srcRect/>
          <a:stretch/>
        </p:blipFill>
        <p:spPr>
          <a:xfrm>
            <a:off x="457200" y="443160"/>
            <a:ext cx="1113840" cy="1161720"/>
          </a:xfrm>
          <a:prstGeom prst="rect">
            <a:avLst/>
          </a:prstGeom>
          <a:noFill/>
          <a:ln>
            <a:noFill/>
          </a:ln>
        </p:spPr>
      </p:pic>
      <p:pic>
        <p:nvPicPr>
          <p:cNvPr id="4" name="Picture 3"/>
          <p:cNvPicPr>
            <a:picLocks noChangeAspect="1"/>
          </p:cNvPicPr>
          <p:nvPr/>
        </p:nvPicPr>
        <p:blipFill>
          <a:blip r:embed="rId4"/>
          <a:stretch>
            <a:fillRect/>
          </a:stretch>
        </p:blipFill>
        <p:spPr>
          <a:xfrm>
            <a:off x="332508" y="1692360"/>
            <a:ext cx="8431357" cy="4336587"/>
          </a:xfrm>
          <a:prstGeom prst="rect">
            <a:avLst/>
          </a:prstGeom>
          <a:effectLst/>
        </p:spPr>
      </p:pic>
    </p:spTree>
    <p:extLst>
      <p:ext uri="{BB962C8B-B14F-4D97-AF65-F5344CB8AC3E}">
        <p14:creationId xmlns:p14="http://schemas.microsoft.com/office/powerpoint/2010/main" val="308679544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sp>
        <p:nvSpPr>
          <p:cNvPr id="414" name="Shape 414"/>
          <p:cNvSpPr txBox="1"/>
          <p:nvPr/>
        </p:nvSpPr>
        <p:spPr>
          <a:xfrm>
            <a:off x="1737360" y="222840"/>
            <a:ext cx="6949440" cy="1469520"/>
          </a:xfrm>
          <a:prstGeom prst="rect">
            <a:avLst/>
          </a:prstGeom>
          <a:noFill/>
          <a:ln>
            <a:noFill/>
          </a:ln>
        </p:spPr>
        <p:txBody>
          <a:bodyPr wrap="square" lIns="0" tIns="0" rIns="0" bIns="0" anchor="ctr" anchorCtr="0">
            <a:noAutofit/>
          </a:bodyPr>
          <a:lstStyle/>
          <a:p>
            <a:pPr marL="0" marR="0" lvl="0" indent="0" algn="l" rtl="0">
              <a:spcBef>
                <a:spcPts val="0"/>
              </a:spcBef>
              <a:buNone/>
            </a:pPr>
            <a:r>
              <a:rPr lang="en-US" sz="4800" b="0" strike="noStrike" dirty="0" smtClean="0">
                <a:solidFill>
                  <a:srgbClr val="050505"/>
                </a:solidFill>
                <a:latin typeface="+mj-lt"/>
                <a:ea typeface="Arial"/>
                <a:cs typeface="Arial"/>
                <a:sym typeface="Arial"/>
              </a:rPr>
              <a:t>Job/Result </a:t>
            </a:r>
            <a:r>
              <a:rPr lang="en-US" sz="4800" b="0" strike="noStrike" dirty="0">
                <a:solidFill>
                  <a:srgbClr val="050505"/>
                </a:solidFill>
                <a:latin typeface="+mj-lt"/>
                <a:ea typeface="Arial"/>
                <a:cs typeface="Arial"/>
                <a:sym typeface="Arial"/>
              </a:rPr>
              <a:t>Cells</a:t>
            </a:r>
          </a:p>
        </p:txBody>
      </p:sp>
      <p:pic>
        <p:nvPicPr>
          <p:cNvPr id="415" name="Shape 415"/>
          <p:cNvPicPr preferRelativeResize="0"/>
          <p:nvPr/>
        </p:nvPicPr>
        <p:blipFill rotWithShape="1">
          <a:blip r:embed="rId3">
            <a:alphaModFix/>
          </a:blip>
          <a:srcRect/>
          <a:stretch/>
        </p:blipFill>
        <p:spPr>
          <a:xfrm>
            <a:off x="457200" y="443160"/>
            <a:ext cx="1113840" cy="1161720"/>
          </a:xfrm>
          <a:prstGeom prst="rect">
            <a:avLst/>
          </a:prstGeom>
          <a:noFill/>
          <a:ln>
            <a:noFill/>
          </a:ln>
        </p:spPr>
      </p:pic>
      <p:pic>
        <p:nvPicPr>
          <p:cNvPr id="2" name="Picture 1"/>
          <p:cNvPicPr>
            <a:picLocks noChangeAspect="1"/>
          </p:cNvPicPr>
          <p:nvPr/>
        </p:nvPicPr>
        <p:blipFill>
          <a:blip r:embed="rId4"/>
          <a:stretch>
            <a:fillRect/>
          </a:stretch>
        </p:blipFill>
        <p:spPr>
          <a:xfrm>
            <a:off x="1570963" y="1274793"/>
            <a:ext cx="7429113" cy="1425567"/>
          </a:xfrm>
          <a:prstGeom prst="rect">
            <a:avLst/>
          </a:prstGeom>
        </p:spPr>
      </p:pic>
      <p:pic>
        <p:nvPicPr>
          <p:cNvPr id="3" name="Picture 2"/>
          <p:cNvPicPr>
            <a:picLocks noChangeAspect="1"/>
          </p:cNvPicPr>
          <p:nvPr/>
        </p:nvPicPr>
        <p:blipFill>
          <a:blip r:embed="rId5"/>
          <a:stretch>
            <a:fillRect/>
          </a:stretch>
        </p:blipFill>
        <p:spPr>
          <a:xfrm>
            <a:off x="1654893" y="1346531"/>
            <a:ext cx="7261251" cy="4998952"/>
          </a:xfrm>
          <a:prstGeom prst="rect">
            <a:avLst/>
          </a:prstGeom>
        </p:spPr>
      </p:pic>
    </p:spTree>
    <p:extLst>
      <p:ext uri="{BB962C8B-B14F-4D97-AF65-F5344CB8AC3E}">
        <p14:creationId xmlns:p14="http://schemas.microsoft.com/office/powerpoint/2010/main" val="2223766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ChangeArrowheads="1"/>
          </p:cNvSpPr>
          <p:nvPr/>
        </p:nvSpPr>
        <p:spPr bwMode="auto">
          <a:xfrm>
            <a:off x="304800" y="6407"/>
            <a:ext cx="8572500" cy="400089"/>
          </a:xfrm>
          <a:prstGeom prst="rect">
            <a:avLst/>
          </a:prstGeom>
          <a:noFill/>
          <a:ln w="9525">
            <a:noFill/>
            <a:miter lim="800000"/>
            <a:headEnd/>
            <a:tailEnd/>
          </a:ln>
        </p:spPr>
        <p:txBody>
          <a:bodyPr lIns="45700" tIns="22850" rIns="45700" bIns="22850">
            <a:spAutoFit/>
          </a:bodyPr>
          <a:lstStyle/>
          <a:p>
            <a:pPr algn="ctr" defTabSz="457200"/>
            <a:r>
              <a:rPr lang="en-US" sz="2300" b="1" dirty="0" smtClean="0">
                <a:solidFill>
                  <a:srgbClr val="000000"/>
                </a:solidFill>
                <a:latin typeface="Avenir Heavy"/>
                <a:ea typeface="ＭＳ Ｐゴシック" pitchFamily="31" charset="-128"/>
                <a:cs typeface="Avenir Heavy"/>
              </a:rPr>
              <a:t>The </a:t>
            </a:r>
            <a:r>
              <a:rPr lang="en-US" sz="2300" b="1" dirty="0" err="1" smtClean="0">
                <a:solidFill>
                  <a:srgbClr val="000000"/>
                </a:solidFill>
                <a:latin typeface="Avenir Heavy"/>
                <a:ea typeface="ＭＳ Ｐゴシック" pitchFamily="31" charset="-128"/>
                <a:cs typeface="Avenir Heavy"/>
              </a:rPr>
              <a:t>GenePattern</a:t>
            </a:r>
            <a:r>
              <a:rPr lang="en-US" sz="2300" b="1" dirty="0">
                <a:solidFill>
                  <a:srgbClr val="000000"/>
                </a:solidFill>
                <a:latin typeface="Avenir Heavy"/>
                <a:ea typeface="ＭＳ Ｐゴシック" pitchFamily="31" charset="-128"/>
                <a:cs typeface="Avenir Heavy"/>
              </a:rPr>
              <a:t> </a:t>
            </a:r>
            <a:r>
              <a:rPr lang="en-US" sz="2300" b="1" dirty="0" smtClean="0">
                <a:solidFill>
                  <a:srgbClr val="000000"/>
                </a:solidFill>
                <a:latin typeface="Avenir Heavy"/>
                <a:ea typeface="ＭＳ Ｐゴシック" pitchFamily="31" charset="-128"/>
                <a:cs typeface="Avenir Heavy"/>
              </a:rPr>
              <a:t>Ecosystem: Architecture</a:t>
            </a:r>
            <a:endParaRPr lang="en-US" sz="2300" b="1" dirty="0">
              <a:solidFill>
                <a:srgbClr val="000000"/>
              </a:solidFill>
              <a:latin typeface="Avenir Heavy"/>
              <a:ea typeface="ＭＳ Ｐゴシック" pitchFamily="31" charset="-128"/>
              <a:cs typeface="Avenir Heavy"/>
            </a:endParaRPr>
          </a:p>
        </p:txBody>
      </p:sp>
      <p:sp>
        <p:nvSpPr>
          <p:cNvPr id="2" name="Rounded Rectangle 1"/>
          <p:cNvSpPr/>
          <p:nvPr/>
        </p:nvSpPr>
        <p:spPr>
          <a:xfrm>
            <a:off x="161983" y="536562"/>
            <a:ext cx="6402939" cy="1723368"/>
          </a:xfrm>
          <a:prstGeom prst="roundRect">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prstClr val="white"/>
              </a:solidFill>
            </a:endParaRPr>
          </a:p>
        </p:txBody>
      </p:sp>
      <p:sp>
        <p:nvSpPr>
          <p:cNvPr id="63495" name="Rectangle 7"/>
          <p:cNvSpPr>
            <a:spLocks noChangeArrowheads="1"/>
          </p:cNvSpPr>
          <p:nvPr/>
        </p:nvSpPr>
        <p:spPr bwMode="auto">
          <a:xfrm>
            <a:off x="202962" y="561948"/>
            <a:ext cx="6107961" cy="292368"/>
          </a:xfrm>
          <a:prstGeom prst="rect">
            <a:avLst/>
          </a:prstGeom>
          <a:noFill/>
          <a:ln w="9525">
            <a:noFill/>
            <a:miter lim="800000"/>
            <a:headEnd/>
            <a:tailEnd/>
          </a:ln>
        </p:spPr>
        <p:txBody>
          <a:bodyPr wrap="square" lIns="45700" tIns="22850" rIns="45700" bIns="22850">
            <a:spAutoFit/>
          </a:bodyPr>
          <a:lstStyle/>
          <a:p>
            <a:pPr algn="ctr" defTabSz="457200"/>
            <a:r>
              <a:rPr lang="en-US" sz="1600" dirty="0">
                <a:solidFill>
                  <a:prstClr val="black"/>
                </a:solidFill>
                <a:latin typeface="Avenir Heavy"/>
                <a:ea typeface="ＭＳ Ｐゴシック" pitchFamily="31" charset="-128"/>
                <a:cs typeface="Avenir Heavy"/>
              </a:rPr>
              <a:t>Module Repository</a:t>
            </a:r>
          </a:p>
        </p:txBody>
      </p:sp>
      <p:sp>
        <p:nvSpPr>
          <p:cNvPr id="63539" name="Text Box 51"/>
          <p:cNvSpPr txBox="1">
            <a:spLocks noChangeArrowheads="1"/>
          </p:cNvSpPr>
          <p:nvPr/>
        </p:nvSpPr>
        <p:spPr bwMode="auto">
          <a:xfrm>
            <a:off x="317897" y="1421720"/>
            <a:ext cx="936687" cy="306387"/>
          </a:xfrm>
          <a:prstGeom prst="rect">
            <a:avLst/>
          </a:prstGeom>
          <a:solidFill>
            <a:srgbClr val="99CCFF"/>
          </a:solidFill>
          <a:ln w="9525">
            <a:noFill/>
            <a:miter lim="800000"/>
            <a:headEnd/>
            <a:tailEnd/>
          </a:ln>
          <a:effectLst>
            <a:outerShdw blurRad="50800" dist="38100" dir="2700000" algn="tl" rotWithShape="0">
              <a:prstClr val="black">
                <a:alpha val="40000"/>
              </a:prstClr>
            </a:outerShdw>
          </a:effectLst>
        </p:spPr>
        <p:txBody>
          <a:bodyPr>
            <a:spAutoFit/>
          </a:bodyPr>
          <a:lstStyle/>
          <a:p>
            <a:pPr algn="ctr" defTabSz="457200"/>
            <a:r>
              <a:rPr lang="en-US" sz="1400" dirty="0">
                <a:solidFill>
                  <a:srgbClr val="000000"/>
                </a:solidFill>
                <a:ea typeface="ＭＳ Ｐゴシック" pitchFamily="31" charset="-128"/>
              </a:rPr>
              <a:t>GISTIC</a:t>
            </a:r>
          </a:p>
        </p:txBody>
      </p:sp>
      <p:sp>
        <p:nvSpPr>
          <p:cNvPr id="63541" name="Text Box 53"/>
          <p:cNvSpPr txBox="1">
            <a:spLocks noChangeArrowheads="1"/>
          </p:cNvSpPr>
          <p:nvPr/>
        </p:nvSpPr>
        <p:spPr bwMode="auto">
          <a:xfrm>
            <a:off x="2287568" y="1421720"/>
            <a:ext cx="936687" cy="292388"/>
          </a:xfrm>
          <a:prstGeom prst="rect">
            <a:avLst/>
          </a:prstGeom>
          <a:solidFill>
            <a:srgbClr val="99CCFF"/>
          </a:solidFill>
          <a:ln w="9525">
            <a:noFill/>
            <a:miter lim="800000"/>
            <a:headEnd/>
            <a:tailEnd/>
          </a:ln>
          <a:effectLst>
            <a:outerShdw blurRad="50800" dist="38100" dir="2700000" algn="tl" rotWithShape="0">
              <a:prstClr val="black">
                <a:alpha val="40000"/>
              </a:prstClr>
            </a:outerShdw>
          </a:effectLst>
        </p:spPr>
        <p:txBody>
          <a:bodyPr>
            <a:spAutoFit/>
          </a:bodyPr>
          <a:lstStyle/>
          <a:p>
            <a:pPr algn="ctr" defTabSz="457200"/>
            <a:r>
              <a:rPr lang="en-US" sz="1300" dirty="0" err="1" smtClean="0">
                <a:solidFill>
                  <a:srgbClr val="000000"/>
                </a:solidFill>
                <a:ea typeface="ＭＳ Ｐゴシック" pitchFamily="31" charset="-128"/>
              </a:rPr>
              <a:t>Tophat</a:t>
            </a:r>
            <a:endParaRPr lang="en-US" sz="1300" dirty="0">
              <a:solidFill>
                <a:srgbClr val="000000"/>
              </a:solidFill>
              <a:ea typeface="ＭＳ Ｐゴシック" pitchFamily="31" charset="-128"/>
            </a:endParaRPr>
          </a:p>
        </p:txBody>
      </p:sp>
      <p:sp>
        <p:nvSpPr>
          <p:cNvPr id="63542" name="Text Box 54"/>
          <p:cNvSpPr txBox="1">
            <a:spLocks noChangeArrowheads="1"/>
          </p:cNvSpPr>
          <p:nvPr/>
        </p:nvSpPr>
        <p:spPr bwMode="auto">
          <a:xfrm>
            <a:off x="1315473" y="1413253"/>
            <a:ext cx="936687" cy="314325"/>
          </a:xfrm>
          <a:prstGeom prst="rect">
            <a:avLst/>
          </a:prstGeom>
          <a:solidFill>
            <a:srgbClr val="99CCFF"/>
          </a:solidFill>
          <a:ln w="9525">
            <a:noFill/>
            <a:miter lim="800000"/>
            <a:headEnd/>
            <a:tailEnd/>
          </a:ln>
          <a:effectLst>
            <a:outerShdw blurRad="50800" dist="38100" dir="2700000" algn="tl" rotWithShape="0">
              <a:prstClr val="black">
                <a:alpha val="40000"/>
              </a:prstClr>
            </a:outerShdw>
          </a:effectLst>
        </p:spPr>
        <p:txBody>
          <a:bodyPr>
            <a:spAutoFit/>
          </a:bodyPr>
          <a:lstStyle/>
          <a:p>
            <a:pPr algn="ctr" defTabSz="457200"/>
            <a:r>
              <a:rPr lang="en-US" sz="1400" dirty="0">
                <a:solidFill>
                  <a:srgbClr val="000000"/>
                </a:solidFill>
                <a:ea typeface="ＭＳ Ｐゴシック" pitchFamily="31" charset="-128"/>
              </a:rPr>
              <a:t>GSEA</a:t>
            </a:r>
          </a:p>
        </p:txBody>
      </p:sp>
      <p:sp>
        <p:nvSpPr>
          <p:cNvPr id="63543" name="Text Box 55"/>
          <p:cNvSpPr txBox="1">
            <a:spLocks noChangeArrowheads="1"/>
          </p:cNvSpPr>
          <p:nvPr/>
        </p:nvSpPr>
        <p:spPr bwMode="auto">
          <a:xfrm>
            <a:off x="317897" y="955822"/>
            <a:ext cx="936687" cy="314325"/>
          </a:xfrm>
          <a:prstGeom prst="rect">
            <a:avLst/>
          </a:prstGeom>
          <a:solidFill>
            <a:srgbClr val="99CCFF"/>
          </a:solidFill>
          <a:ln w="9525">
            <a:noFill/>
            <a:miter lim="800000"/>
            <a:headEnd/>
            <a:tailEnd/>
          </a:ln>
          <a:effectLst>
            <a:outerShdw blurRad="50800" dist="38100" dir="2700000" algn="tl" rotWithShape="0">
              <a:prstClr val="black">
                <a:alpha val="40000"/>
              </a:prstClr>
            </a:outerShdw>
          </a:effectLst>
        </p:spPr>
        <p:txBody>
          <a:bodyPr>
            <a:spAutoFit/>
          </a:bodyPr>
          <a:lstStyle/>
          <a:p>
            <a:pPr algn="ctr" defTabSz="457200"/>
            <a:r>
              <a:rPr lang="en-US" sz="1400" dirty="0">
                <a:solidFill>
                  <a:srgbClr val="000000"/>
                </a:solidFill>
                <a:ea typeface="ＭＳ Ｐゴシック" pitchFamily="31" charset="-128"/>
              </a:rPr>
              <a:t>NMF</a:t>
            </a:r>
          </a:p>
        </p:txBody>
      </p:sp>
      <p:sp>
        <p:nvSpPr>
          <p:cNvPr id="63544" name="Text Box 56"/>
          <p:cNvSpPr txBox="1">
            <a:spLocks noChangeArrowheads="1"/>
          </p:cNvSpPr>
          <p:nvPr/>
        </p:nvSpPr>
        <p:spPr bwMode="auto">
          <a:xfrm>
            <a:off x="2287568" y="962669"/>
            <a:ext cx="936687" cy="314325"/>
          </a:xfrm>
          <a:prstGeom prst="rect">
            <a:avLst/>
          </a:prstGeom>
          <a:solidFill>
            <a:srgbClr val="99CCFF"/>
          </a:solidFill>
          <a:ln w="9525">
            <a:noFill/>
            <a:miter lim="800000"/>
            <a:headEnd/>
            <a:tailEnd/>
          </a:ln>
          <a:effectLst>
            <a:outerShdw blurRad="50800" dist="38100" dir="2700000" algn="tl" rotWithShape="0">
              <a:prstClr val="black">
                <a:alpha val="40000"/>
              </a:prstClr>
            </a:outerShdw>
          </a:effectLst>
        </p:spPr>
        <p:txBody>
          <a:bodyPr>
            <a:spAutoFit/>
          </a:bodyPr>
          <a:lstStyle/>
          <a:p>
            <a:pPr algn="ctr" defTabSz="457200"/>
            <a:r>
              <a:rPr lang="en-US" sz="1400" dirty="0" err="1" smtClean="0">
                <a:solidFill>
                  <a:srgbClr val="000000"/>
                </a:solidFill>
                <a:ea typeface="ＭＳ Ｐゴシック" pitchFamily="31" charset="-128"/>
              </a:rPr>
              <a:t>MuTect</a:t>
            </a:r>
            <a:endParaRPr lang="en-US" sz="1400" dirty="0">
              <a:solidFill>
                <a:srgbClr val="000000"/>
              </a:solidFill>
              <a:ea typeface="ＭＳ Ｐゴシック" pitchFamily="31" charset="-128"/>
            </a:endParaRPr>
          </a:p>
        </p:txBody>
      </p:sp>
      <p:sp>
        <p:nvSpPr>
          <p:cNvPr id="63545" name="Text Box 57"/>
          <p:cNvSpPr txBox="1">
            <a:spLocks noChangeArrowheads="1"/>
          </p:cNvSpPr>
          <p:nvPr/>
        </p:nvSpPr>
        <p:spPr bwMode="auto">
          <a:xfrm>
            <a:off x="1315473" y="959228"/>
            <a:ext cx="936687" cy="307777"/>
          </a:xfrm>
          <a:prstGeom prst="rect">
            <a:avLst/>
          </a:prstGeom>
          <a:solidFill>
            <a:srgbClr val="99CCFD"/>
          </a:solidFill>
          <a:ln w="9525">
            <a:noFill/>
            <a:miter lim="800000"/>
            <a:headEnd/>
            <a:tailEnd/>
          </a:ln>
          <a:effectLst>
            <a:outerShdw blurRad="50800" dist="38100" dir="2700000" algn="tl" rotWithShape="0">
              <a:prstClr val="black">
                <a:alpha val="40000"/>
              </a:prstClr>
            </a:outerShdw>
          </a:effectLst>
        </p:spPr>
        <p:txBody>
          <a:bodyPr>
            <a:spAutoFit/>
          </a:bodyPr>
          <a:lstStyle/>
          <a:p>
            <a:pPr algn="ctr" defTabSz="457200"/>
            <a:r>
              <a:rPr lang="en-US" sz="1400" dirty="0" err="1" smtClean="0">
                <a:solidFill>
                  <a:srgbClr val="000000"/>
                </a:solidFill>
                <a:ea typeface="ＭＳ Ｐゴシック" pitchFamily="31" charset="-128"/>
              </a:rPr>
              <a:t>Cuffdiff</a:t>
            </a:r>
            <a:endParaRPr lang="en-US" sz="1400" dirty="0">
              <a:solidFill>
                <a:srgbClr val="000000"/>
              </a:solidFill>
              <a:ea typeface="ＭＳ Ｐゴシック" pitchFamily="31" charset="-128"/>
            </a:endParaRPr>
          </a:p>
        </p:txBody>
      </p:sp>
      <p:sp>
        <p:nvSpPr>
          <p:cNvPr id="58" name="Rectangle 7"/>
          <p:cNvSpPr>
            <a:spLocks noChangeArrowheads="1"/>
          </p:cNvSpPr>
          <p:nvPr/>
        </p:nvSpPr>
        <p:spPr bwMode="auto">
          <a:xfrm>
            <a:off x="181511" y="1975213"/>
            <a:ext cx="6200967" cy="230812"/>
          </a:xfrm>
          <a:prstGeom prst="rect">
            <a:avLst/>
          </a:prstGeom>
          <a:noFill/>
          <a:ln w="9525">
            <a:noFill/>
            <a:miter lim="800000"/>
            <a:headEnd/>
            <a:tailEnd/>
          </a:ln>
        </p:spPr>
        <p:txBody>
          <a:bodyPr wrap="square" lIns="45700" tIns="22850" rIns="45700" bIns="22850">
            <a:spAutoFit/>
          </a:bodyPr>
          <a:lstStyle/>
          <a:p>
            <a:pPr algn="ctr" defTabSz="457200"/>
            <a:r>
              <a:rPr lang="en-US" sz="1200" dirty="0">
                <a:solidFill>
                  <a:prstClr val="black"/>
                </a:solidFill>
                <a:latin typeface="Avenir Book"/>
                <a:ea typeface="ＭＳ Ｐゴシック" pitchFamily="31" charset="-128"/>
                <a:cs typeface="Avenir Book"/>
              </a:rPr>
              <a:t>Hundreds of </a:t>
            </a:r>
            <a:r>
              <a:rPr lang="en-US" sz="1200" dirty="0" smtClean="0">
                <a:solidFill>
                  <a:prstClr val="black"/>
                </a:solidFill>
                <a:latin typeface="Avenir Book"/>
                <a:ea typeface="ＭＳ Ｐゴシック" pitchFamily="31" charset="-128"/>
                <a:cs typeface="Avenir Book"/>
              </a:rPr>
              <a:t>analysis </a:t>
            </a:r>
            <a:r>
              <a:rPr lang="en-US" sz="1200" dirty="0">
                <a:solidFill>
                  <a:prstClr val="black"/>
                </a:solidFill>
                <a:latin typeface="Avenir Book"/>
                <a:ea typeface="ＭＳ Ｐゴシック" pitchFamily="31" charset="-128"/>
                <a:cs typeface="Avenir Book"/>
              </a:rPr>
              <a:t>and </a:t>
            </a:r>
            <a:r>
              <a:rPr lang="en-US" sz="1200" dirty="0" smtClean="0">
                <a:solidFill>
                  <a:prstClr val="black"/>
                </a:solidFill>
                <a:latin typeface="Avenir Book"/>
                <a:ea typeface="ＭＳ Ｐゴシック" pitchFamily="31" charset="-128"/>
                <a:cs typeface="Avenir Book"/>
              </a:rPr>
              <a:t>visualization tools</a:t>
            </a:r>
            <a:endParaRPr lang="en-US" sz="1200" dirty="0">
              <a:solidFill>
                <a:prstClr val="black"/>
              </a:solidFill>
              <a:latin typeface="Avenir Book"/>
              <a:ea typeface="ＭＳ Ｐゴシック" pitchFamily="31" charset="-128"/>
              <a:cs typeface="Avenir Book"/>
            </a:endParaRPr>
          </a:p>
        </p:txBody>
      </p:sp>
      <p:sp>
        <p:nvSpPr>
          <p:cNvPr id="93" name="Rounded Rectangle 92"/>
          <p:cNvSpPr/>
          <p:nvPr/>
        </p:nvSpPr>
        <p:spPr>
          <a:xfrm>
            <a:off x="4155866" y="4581615"/>
            <a:ext cx="2577479" cy="2086120"/>
          </a:xfrm>
          <a:prstGeom prst="roundRect">
            <a:avLst/>
          </a:prstGeom>
          <a:solidFill>
            <a:srgbClr val="F2F2F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prstClr val="white"/>
              </a:solidFill>
            </a:endParaRPr>
          </a:p>
        </p:txBody>
      </p:sp>
      <p:sp>
        <p:nvSpPr>
          <p:cNvPr id="94" name="Rectangle 8"/>
          <p:cNvSpPr>
            <a:spLocks noChangeArrowheads="1"/>
          </p:cNvSpPr>
          <p:nvPr/>
        </p:nvSpPr>
        <p:spPr bwMode="auto">
          <a:xfrm>
            <a:off x="4252333" y="4643209"/>
            <a:ext cx="2400300" cy="292368"/>
          </a:xfrm>
          <a:prstGeom prst="rect">
            <a:avLst/>
          </a:prstGeom>
          <a:noFill/>
          <a:ln w="9525">
            <a:noFill/>
            <a:miter lim="800000"/>
            <a:headEnd/>
            <a:tailEnd/>
          </a:ln>
        </p:spPr>
        <p:txBody>
          <a:bodyPr lIns="45700" tIns="22850" rIns="45700" bIns="22850">
            <a:spAutoFit/>
          </a:bodyPr>
          <a:lstStyle/>
          <a:p>
            <a:pPr algn="ctr" defTabSz="457200"/>
            <a:r>
              <a:rPr lang="en-US" sz="1600" dirty="0">
                <a:solidFill>
                  <a:prstClr val="black"/>
                </a:solidFill>
                <a:latin typeface="Avenir Heavy"/>
                <a:ea typeface="ＭＳ Ｐゴシック" pitchFamily="31" charset="-128"/>
                <a:cs typeface="Avenir Heavy"/>
              </a:rPr>
              <a:t>Module Integrator</a:t>
            </a:r>
          </a:p>
        </p:txBody>
      </p:sp>
      <p:sp>
        <p:nvSpPr>
          <p:cNvPr id="96" name="Rectangle 7"/>
          <p:cNvSpPr>
            <a:spLocks noChangeArrowheads="1"/>
          </p:cNvSpPr>
          <p:nvPr/>
        </p:nvSpPr>
        <p:spPr bwMode="auto">
          <a:xfrm>
            <a:off x="4198585" y="6246188"/>
            <a:ext cx="2502370" cy="230812"/>
          </a:xfrm>
          <a:prstGeom prst="rect">
            <a:avLst/>
          </a:prstGeom>
          <a:noFill/>
          <a:ln w="9525">
            <a:noFill/>
            <a:miter lim="800000"/>
            <a:headEnd/>
            <a:tailEnd/>
          </a:ln>
        </p:spPr>
        <p:txBody>
          <a:bodyPr wrap="square" lIns="45700" tIns="22850" rIns="45700" bIns="22850">
            <a:spAutoFit/>
          </a:bodyPr>
          <a:lstStyle/>
          <a:p>
            <a:pPr algn="ctr" defTabSz="457200"/>
            <a:r>
              <a:rPr lang="en-US" sz="1200" dirty="0">
                <a:solidFill>
                  <a:prstClr val="black"/>
                </a:solidFill>
                <a:latin typeface="Avenir Book"/>
                <a:ea typeface="ＭＳ Ｐゴシック" pitchFamily="31" charset="-128"/>
                <a:cs typeface="Avenir Book"/>
              </a:rPr>
              <a:t>Easy addition of new tools</a:t>
            </a:r>
          </a:p>
        </p:txBody>
      </p:sp>
      <p:sp>
        <p:nvSpPr>
          <p:cNvPr id="77" name="Rounded Rectangle 76"/>
          <p:cNvSpPr/>
          <p:nvPr/>
        </p:nvSpPr>
        <p:spPr>
          <a:xfrm>
            <a:off x="4168182" y="2386102"/>
            <a:ext cx="2484451" cy="2090811"/>
          </a:xfrm>
          <a:prstGeom prst="roundRect">
            <a:avLst/>
          </a:prstGeom>
          <a:solidFill>
            <a:srgbClr val="F2F2F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prstClr val="white"/>
              </a:solidFill>
            </a:endParaRPr>
          </a:p>
        </p:txBody>
      </p:sp>
      <p:sp>
        <p:nvSpPr>
          <p:cNvPr id="78" name="Rectangle 8"/>
          <p:cNvSpPr>
            <a:spLocks noChangeArrowheads="1"/>
          </p:cNvSpPr>
          <p:nvPr/>
        </p:nvSpPr>
        <p:spPr bwMode="auto">
          <a:xfrm>
            <a:off x="4610966" y="2491133"/>
            <a:ext cx="1476660" cy="475666"/>
          </a:xfrm>
          <a:prstGeom prst="rect">
            <a:avLst/>
          </a:prstGeom>
          <a:noFill/>
          <a:ln w="9525">
            <a:noFill/>
            <a:miter lim="800000"/>
            <a:headEnd/>
            <a:tailEnd/>
          </a:ln>
        </p:spPr>
        <p:txBody>
          <a:bodyPr wrap="square" lIns="45700" tIns="22850" rIns="45700" bIns="22850">
            <a:spAutoFit/>
          </a:bodyPr>
          <a:lstStyle/>
          <a:p>
            <a:pPr algn="ctr" defTabSz="457200"/>
            <a:r>
              <a:rPr lang="en-US" sz="1600" dirty="0" smtClean="0">
                <a:solidFill>
                  <a:prstClr val="black"/>
                </a:solidFill>
                <a:latin typeface="Avenir Heavy"/>
                <a:ea typeface="ＭＳ Ｐゴシック" pitchFamily="31" charset="-128"/>
                <a:cs typeface="Avenir Heavy"/>
              </a:rPr>
              <a:t>Analysis Engine</a:t>
            </a:r>
            <a:endParaRPr lang="en-US" sz="1600" dirty="0">
              <a:solidFill>
                <a:prstClr val="black"/>
              </a:solidFill>
              <a:latin typeface="Avenir Heavy"/>
              <a:ea typeface="ＭＳ Ｐゴシック" pitchFamily="31" charset="-128"/>
              <a:cs typeface="Avenir Heavy"/>
            </a:endParaRPr>
          </a:p>
        </p:txBody>
      </p:sp>
      <p:sp>
        <p:nvSpPr>
          <p:cNvPr id="80" name="Rectangle 7"/>
          <p:cNvSpPr>
            <a:spLocks noChangeArrowheads="1"/>
          </p:cNvSpPr>
          <p:nvPr/>
        </p:nvSpPr>
        <p:spPr bwMode="auto">
          <a:xfrm>
            <a:off x="4420097" y="3692103"/>
            <a:ext cx="2080846" cy="784810"/>
          </a:xfrm>
          <a:prstGeom prst="rect">
            <a:avLst/>
          </a:prstGeom>
          <a:noFill/>
          <a:ln w="9525">
            <a:noFill/>
            <a:miter lim="800000"/>
            <a:headEnd/>
            <a:tailEnd/>
          </a:ln>
        </p:spPr>
        <p:txBody>
          <a:bodyPr wrap="square" lIns="45700" tIns="22850" rIns="45700" bIns="22850">
            <a:spAutoFit/>
          </a:bodyPr>
          <a:lstStyle/>
          <a:p>
            <a:pPr algn="ctr" defTabSz="457200"/>
            <a:r>
              <a:rPr lang="en-US" sz="1200" dirty="0" smtClean="0">
                <a:solidFill>
                  <a:prstClr val="black"/>
                </a:solidFill>
                <a:latin typeface="Avenir Book"/>
                <a:ea typeface="ＭＳ Ｐゴシック" pitchFamily="31" charset="-128"/>
                <a:cs typeface="Avenir Book"/>
              </a:rPr>
              <a:t>Record/replay analyses</a:t>
            </a:r>
          </a:p>
          <a:p>
            <a:pPr algn="ctr" defTabSz="457200"/>
            <a:r>
              <a:rPr lang="en-US" sz="1200" dirty="0" smtClean="0">
                <a:solidFill>
                  <a:prstClr val="black"/>
                </a:solidFill>
                <a:latin typeface="Avenir Book"/>
                <a:ea typeface="ＭＳ Ｐゴシック" pitchFamily="31" charset="-128"/>
                <a:cs typeface="Avenir Book"/>
              </a:rPr>
              <a:t>Versioning of methods</a:t>
            </a:r>
          </a:p>
          <a:p>
            <a:pPr algn="ctr" defTabSz="457200"/>
            <a:r>
              <a:rPr lang="en-US" sz="1200" dirty="0" smtClean="0">
                <a:solidFill>
                  <a:prstClr val="black"/>
                </a:solidFill>
                <a:latin typeface="Avenir Book"/>
                <a:ea typeface="ＭＳ Ｐゴシック" pitchFamily="31" charset="-128"/>
                <a:cs typeface="Avenir Book"/>
              </a:rPr>
              <a:t>Web service access</a:t>
            </a:r>
          </a:p>
          <a:p>
            <a:pPr algn="ctr" defTabSz="457200"/>
            <a:endParaRPr lang="en-US" sz="1200" dirty="0">
              <a:solidFill>
                <a:prstClr val="black"/>
              </a:solidFill>
              <a:latin typeface="Avenir Book"/>
              <a:ea typeface="ＭＳ Ｐゴシック" pitchFamily="31" charset="-128"/>
              <a:cs typeface="Avenir Book"/>
            </a:endParaRPr>
          </a:p>
        </p:txBody>
      </p:sp>
      <p:pic>
        <p:nvPicPr>
          <p:cNvPr id="5" name="Picture 4" descr="DocSystem_icon_nobg.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5062294" y="2970844"/>
            <a:ext cx="587389" cy="746372"/>
          </a:xfrm>
          <a:prstGeom prst="rect">
            <a:avLst/>
          </a:prstGeom>
        </p:spPr>
      </p:pic>
      <p:sp>
        <p:nvSpPr>
          <p:cNvPr id="75" name="Text Box 53"/>
          <p:cNvSpPr txBox="1">
            <a:spLocks noChangeArrowheads="1"/>
          </p:cNvSpPr>
          <p:nvPr/>
        </p:nvSpPr>
        <p:spPr bwMode="auto">
          <a:xfrm>
            <a:off x="3270998" y="1304492"/>
            <a:ext cx="530287" cy="369332"/>
          </a:xfrm>
          <a:prstGeom prst="rect">
            <a:avLst/>
          </a:prstGeom>
          <a:noFill/>
          <a:ln w="9525">
            <a:noFill/>
            <a:miter lim="800000"/>
            <a:headEnd/>
            <a:tailEnd/>
          </a:ln>
          <a:effectLst>
            <a:outerShdw blurRad="50800" dist="38100" dir="2700000" algn="tl" rotWithShape="0">
              <a:prstClr val="black">
                <a:alpha val="40000"/>
              </a:prstClr>
            </a:outerShdw>
          </a:effectLst>
        </p:spPr>
        <p:txBody>
          <a:bodyPr wrap="square">
            <a:spAutoFit/>
          </a:bodyPr>
          <a:lstStyle/>
          <a:p>
            <a:pPr algn="ctr" defTabSz="457200"/>
            <a:r>
              <a:rPr lang="en-US" dirty="0" smtClean="0">
                <a:solidFill>
                  <a:srgbClr val="000000"/>
                </a:solidFill>
                <a:ea typeface="ＭＳ Ｐゴシック" pitchFamily="31" charset="-128"/>
              </a:rPr>
              <a:t>…</a:t>
            </a:r>
          </a:p>
        </p:txBody>
      </p:sp>
      <p:sp>
        <p:nvSpPr>
          <p:cNvPr id="76" name="Text Box 56"/>
          <p:cNvSpPr txBox="1">
            <a:spLocks noChangeArrowheads="1"/>
          </p:cNvSpPr>
          <p:nvPr/>
        </p:nvSpPr>
        <p:spPr bwMode="auto">
          <a:xfrm>
            <a:off x="3270999" y="845441"/>
            <a:ext cx="530286" cy="400110"/>
          </a:xfrm>
          <a:prstGeom prst="rect">
            <a:avLst/>
          </a:prstGeom>
          <a:noFill/>
          <a:ln w="9525">
            <a:noFill/>
            <a:miter lim="800000"/>
            <a:headEnd/>
            <a:tailEnd/>
          </a:ln>
          <a:effectLst>
            <a:outerShdw blurRad="50800" dist="38100" dir="2700000" algn="tl" rotWithShape="0">
              <a:prstClr val="black">
                <a:alpha val="40000"/>
              </a:prstClr>
            </a:outerShdw>
          </a:effectLst>
        </p:spPr>
        <p:txBody>
          <a:bodyPr wrap="square">
            <a:spAutoFit/>
          </a:bodyPr>
          <a:lstStyle/>
          <a:p>
            <a:pPr algn="ctr" defTabSz="457200"/>
            <a:r>
              <a:rPr lang="en-US" sz="2000" dirty="0" smtClean="0">
                <a:solidFill>
                  <a:srgbClr val="000000"/>
                </a:solidFill>
                <a:ea typeface="ＭＳ Ｐゴシック" pitchFamily="31" charset="-128"/>
              </a:rPr>
              <a:t>…</a:t>
            </a:r>
            <a:endParaRPr lang="en-US" sz="2000" dirty="0">
              <a:solidFill>
                <a:srgbClr val="000000"/>
              </a:solidFill>
              <a:ea typeface="ＭＳ Ｐゴシック" pitchFamily="31" charset="-128"/>
            </a:endParaRPr>
          </a:p>
        </p:txBody>
      </p:sp>
      <p:sp>
        <p:nvSpPr>
          <p:cNvPr id="86" name="Rounded Rectangle 85"/>
          <p:cNvSpPr/>
          <p:nvPr/>
        </p:nvSpPr>
        <p:spPr>
          <a:xfrm>
            <a:off x="64787" y="2386103"/>
            <a:ext cx="3950367" cy="4404866"/>
          </a:xfrm>
          <a:prstGeom prst="roundRect">
            <a:avLst/>
          </a:prstGeom>
          <a:solidFill>
            <a:srgbClr val="F2F2F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prstClr val="white"/>
              </a:solidFill>
            </a:endParaRPr>
          </a:p>
        </p:txBody>
      </p:sp>
      <p:sp>
        <p:nvSpPr>
          <p:cNvPr id="91" name="Rectangle 4"/>
          <p:cNvSpPr>
            <a:spLocks noChangeArrowheads="1"/>
          </p:cNvSpPr>
          <p:nvPr/>
        </p:nvSpPr>
        <p:spPr bwMode="auto">
          <a:xfrm>
            <a:off x="694635" y="2431191"/>
            <a:ext cx="2705100" cy="292368"/>
          </a:xfrm>
          <a:prstGeom prst="rect">
            <a:avLst/>
          </a:prstGeom>
          <a:noFill/>
          <a:ln w="9525">
            <a:noFill/>
            <a:miter lim="800000"/>
            <a:headEnd/>
            <a:tailEnd/>
          </a:ln>
        </p:spPr>
        <p:txBody>
          <a:bodyPr lIns="45700" tIns="22850" rIns="45700" bIns="22850">
            <a:spAutoFit/>
          </a:bodyPr>
          <a:lstStyle/>
          <a:p>
            <a:pPr algn="ctr" defTabSz="457200"/>
            <a:r>
              <a:rPr lang="en-US" sz="1600" dirty="0">
                <a:solidFill>
                  <a:prstClr val="black"/>
                </a:solidFill>
                <a:latin typeface="Avenir Heavy"/>
                <a:ea typeface="ＭＳ Ｐゴシック" pitchFamily="31" charset="-128"/>
                <a:cs typeface="Avenir Heavy"/>
              </a:rPr>
              <a:t>Pipeline Environment</a:t>
            </a:r>
          </a:p>
        </p:txBody>
      </p:sp>
      <p:sp>
        <p:nvSpPr>
          <p:cNvPr id="92" name="Text Box 16"/>
          <p:cNvSpPr txBox="1">
            <a:spLocks noChangeArrowheads="1"/>
          </p:cNvSpPr>
          <p:nvPr/>
        </p:nvSpPr>
        <p:spPr bwMode="auto">
          <a:xfrm>
            <a:off x="808935" y="2806276"/>
            <a:ext cx="1219200" cy="249238"/>
          </a:xfrm>
          <a:prstGeom prst="rect">
            <a:avLst/>
          </a:prstGeom>
          <a:solidFill>
            <a:schemeClr val="accent6">
              <a:lumMod val="20000"/>
              <a:lumOff val="80000"/>
            </a:schemeClr>
          </a:solidFill>
          <a:ln w="12700">
            <a:noFill/>
            <a:miter lim="800000"/>
            <a:headEnd/>
            <a:tailEnd/>
          </a:ln>
          <a:effectLst>
            <a:outerShdw blurRad="50800" dist="38100" dir="2700000" algn="tl" rotWithShape="0">
              <a:srgbClr val="000000">
                <a:alpha val="43000"/>
              </a:srgbClr>
            </a:outerShdw>
          </a:effectLst>
        </p:spPr>
        <p:txBody>
          <a:bodyPr lIns="55049" tIns="27525" rIns="55049" bIns="27525">
            <a:spAutoFit/>
          </a:bodyPr>
          <a:lstStyle/>
          <a:p>
            <a:pPr algn="ctr" defTabSz="552450"/>
            <a:r>
              <a:rPr lang="en-US" sz="1200" dirty="0">
                <a:solidFill>
                  <a:prstClr val="black"/>
                </a:solidFill>
                <a:latin typeface="Tahoma" pitchFamily="34" charset="0"/>
                <a:ea typeface="ＭＳ Ｐゴシック" pitchFamily="31" charset="-128"/>
              </a:rPr>
              <a:t>t</a:t>
            </a:r>
            <a:r>
              <a:rPr lang="en-US" sz="1200" dirty="0" smtClean="0">
                <a:solidFill>
                  <a:prstClr val="black"/>
                </a:solidFill>
                <a:latin typeface="Tahoma" pitchFamily="34" charset="0"/>
                <a:ea typeface="ＭＳ Ｐゴシック" pitchFamily="31" charset="-128"/>
              </a:rPr>
              <a:t>raining dataset</a:t>
            </a:r>
            <a:endParaRPr lang="en-US" sz="1200" dirty="0">
              <a:solidFill>
                <a:prstClr val="black"/>
              </a:solidFill>
              <a:latin typeface="Tahoma" pitchFamily="34" charset="0"/>
              <a:ea typeface="ＭＳ Ｐゴシック" pitchFamily="31" charset="-128"/>
            </a:endParaRPr>
          </a:p>
        </p:txBody>
      </p:sp>
      <p:sp>
        <p:nvSpPr>
          <p:cNvPr id="97" name="Text Box 17"/>
          <p:cNvSpPr txBox="1">
            <a:spLocks noChangeArrowheads="1"/>
          </p:cNvSpPr>
          <p:nvPr/>
        </p:nvSpPr>
        <p:spPr bwMode="auto">
          <a:xfrm>
            <a:off x="2104335" y="2806276"/>
            <a:ext cx="1295400" cy="249238"/>
          </a:xfrm>
          <a:prstGeom prst="rect">
            <a:avLst/>
          </a:prstGeom>
          <a:solidFill>
            <a:schemeClr val="accent6">
              <a:lumMod val="20000"/>
              <a:lumOff val="80000"/>
            </a:schemeClr>
          </a:solidFill>
          <a:ln w="12700">
            <a:noFill/>
            <a:miter lim="800000"/>
            <a:headEnd/>
            <a:tailEnd/>
          </a:ln>
          <a:effectLst>
            <a:outerShdw blurRad="50800" dist="38100" dir="2700000" algn="tl" rotWithShape="0">
              <a:srgbClr val="000000">
                <a:alpha val="43000"/>
              </a:srgbClr>
            </a:outerShdw>
          </a:effectLst>
        </p:spPr>
        <p:txBody>
          <a:bodyPr lIns="55049" tIns="27525" rIns="55049" bIns="27525">
            <a:spAutoFit/>
          </a:bodyPr>
          <a:lstStyle/>
          <a:p>
            <a:pPr algn="ctr" defTabSz="552450"/>
            <a:r>
              <a:rPr lang="en-US" sz="1200" dirty="0">
                <a:solidFill>
                  <a:prstClr val="black"/>
                </a:solidFill>
                <a:latin typeface="Tahoma" pitchFamily="34" charset="0"/>
                <a:ea typeface="ＭＳ Ｐゴシック" pitchFamily="31" charset="-128"/>
              </a:rPr>
              <a:t>t</a:t>
            </a:r>
            <a:r>
              <a:rPr lang="en-US" sz="1200" dirty="0" smtClean="0">
                <a:solidFill>
                  <a:prstClr val="black"/>
                </a:solidFill>
                <a:latin typeface="Tahoma" pitchFamily="34" charset="0"/>
                <a:ea typeface="ＭＳ Ｐゴシック" pitchFamily="31" charset="-128"/>
              </a:rPr>
              <a:t>est dataset</a:t>
            </a:r>
            <a:endParaRPr lang="en-US" sz="1200" dirty="0">
              <a:solidFill>
                <a:prstClr val="black"/>
              </a:solidFill>
              <a:latin typeface="Tahoma" pitchFamily="34" charset="0"/>
              <a:ea typeface="ＭＳ Ｐゴシック" pitchFamily="31" charset="-128"/>
            </a:endParaRPr>
          </a:p>
        </p:txBody>
      </p:sp>
      <p:sp>
        <p:nvSpPr>
          <p:cNvPr id="101" name="Text Box 19"/>
          <p:cNvSpPr txBox="1">
            <a:spLocks noChangeArrowheads="1"/>
          </p:cNvSpPr>
          <p:nvPr/>
        </p:nvSpPr>
        <p:spPr bwMode="auto">
          <a:xfrm>
            <a:off x="1113735" y="3870272"/>
            <a:ext cx="838200" cy="523875"/>
          </a:xfrm>
          <a:prstGeom prst="rect">
            <a:avLst/>
          </a:prstGeom>
          <a:solidFill>
            <a:srgbClr val="99CCFD"/>
          </a:solidFill>
          <a:ln w="12700">
            <a:noFill/>
            <a:miter lim="800000"/>
            <a:headEnd/>
            <a:tailEnd/>
          </a:ln>
          <a:effectLst>
            <a:outerShdw blurRad="50800" dist="38100" dir="2700000" algn="tl" rotWithShape="0">
              <a:srgbClr val="000000">
                <a:alpha val="43000"/>
              </a:srgbClr>
            </a:outerShdw>
          </a:effectLst>
        </p:spPr>
        <p:txBody>
          <a:bodyPr lIns="55049" tIns="27525" rIns="55049" bIns="27525">
            <a:spAutoFit/>
          </a:bodyPr>
          <a:lstStyle/>
          <a:p>
            <a:pPr algn="ctr" defTabSz="552450"/>
            <a:r>
              <a:rPr lang="en-US" sz="1000">
                <a:solidFill>
                  <a:prstClr val="black"/>
                </a:solidFill>
                <a:latin typeface="Tahoma" pitchFamily="34" charset="0"/>
                <a:ea typeface="ＭＳ Ｐゴシック" pitchFamily="31" charset="-128"/>
              </a:rPr>
              <a:t>Class </a:t>
            </a:r>
          </a:p>
          <a:p>
            <a:pPr algn="ctr" defTabSz="552450"/>
            <a:r>
              <a:rPr lang="en-US" sz="1000">
                <a:solidFill>
                  <a:prstClr val="black"/>
                </a:solidFill>
                <a:latin typeface="Tahoma" pitchFamily="34" charset="0"/>
                <a:ea typeface="ＭＳ Ｐゴシック" pitchFamily="31" charset="-128"/>
              </a:rPr>
              <a:t>Neighbors</a:t>
            </a:r>
          </a:p>
          <a:p>
            <a:pPr algn="ctr" defTabSz="552450"/>
            <a:endParaRPr lang="en-US" sz="1000">
              <a:solidFill>
                <a:prstClr val="black"/>
              </a:solidFill>
              <a:latin typeface="Tahoma" pitchFamily="34" charset="0"/>
              <a:ea typeface="ＭＳ Ｐゴシック" pitchFamily="31" charset="-128"/>
            </a:endParaRPr>
          </a:p>
        </p:txBody>
      </p:sp>
      <p:sp>
        <p:nvSpPr>
          <p:cNvPr id="102" name="Text Box 20"/>
          <p:cNvSpPr txBox="1">
            <a:spLocks noChangeArrowheads="1"/>
          </p:cNvSpPr>
          <p:nvPr/>
        </p:nvSpPr>
        <p:spPr bwMode="auto">
          <a:xfrm>
            <a:off x="2028135" y="3870272"/>
            <a:ext cx="762000" cy="523875"/>
          </a:xfrm>
          <a:prstGeom prst="rect">
            <a:avLst/>
          </a:prstGeom>
          <a:solidFill>
            <a:srgbClr val="99CCFD"/>
          </a:solidFill>
          <a:ln w="12700">
            <a:noFill/>
            <a:miter lim="800000"/>
            <a:headEnd/>
            <a:tailEnd/>
          </a:ln>
          <a:effectLst>
            <a:outerShdw blurRad="50800" dist="38100" dir="2700000" algn="tl" rotWithShape="0">
              <a:srgbClr val="000000">
                <a:alpha val="43000"/>
              </a:srgbClr>
            </a:outerShdw>
          </a:effectLst>
        </p:spPr>
        <p:txBody>
          <a:bodyPr lIns="55049" tIns="27525" rIns="55049" bIns="27525">
            <a:spAutoFit/>
          </a:bodyPr>
          <a:lstStyle/>
          <a:p>
            <a:pPr algn="ctr" defTabSz="552450"/>
            <a:r>
              <a:rPr lang="en-US" sz="1000" dirty="0">
                <a:solidFill>
                  <a:prstClr val="black"/>
                </a:solidFill>
                <a:latin typeface="Tahoma" pitchFamily="34" charset="0"/>
                <a:ea typeface="ＭＳ Ｐゴシック" pitchFamily="31" charset="-128"/>
              </a:rPr>
              <a:t>Weighted </a:t>
            </a:r>
          </a:p>
          <a:p>
            <a:pPr algn="ctr" defTabSz="552450"/>
            <a:r>
              <a:rPr lang="en-US" sz="1000" dirty="0">
                <a:solidFill>
                  <a:prstClr val="black"/>
                </a:solidFill>
                <a:latin typeface="Tahoma" pitchFamily="34" charset="0"/>
                <a:ea typeface="ＭＳ Ｐゴシック" pitchFamily="31" charset="-128"/>
              </a:rPr>
              <a:t>Voting</a:t>
            </a:r>
          </a:p>
          <a:p>
            <a:pPr algn="ctr" defTabSz="552450"/>
            <a:r>
              <a:rPr lang="en-US" sz="1000" dirty="0">
                <a:solidFill>
                  <a:prstClr val="black"/>
                </a:solidFill>
                <a:latin typeface="Tahoma" pitchFamily="34" charset="0"/>
                <a:ea typeface="ＭＳ Ｐゴシック" pitchFamily="31" charset="-128"/>
              </a:rPr>
              <a:t>Cross-Val</a:t>
            </a:r>
          </a:p>
        </p:txBody>
      </p:sp>
      <p:sp>
        <p:nvSpPr>
          <p:cNvPr id="105" name="Text Box 21"/>
          <p:cNvSpPr txBox="1">
            <a:spLocks noChangeArrowheads="1"/>
          </p:cNvSpPr>
          <p:nvPr/>
        </p:nvSpPr>
        <p:spPr bwMode="auto">
          <a:xfrm>
            <a:off x="199335" y="3870272"/>
            <a:ext cx="838200" cy="523875"/>
          </a:xfrm>
          <a:prstGeom prst="rect">
            <a:avLst/>
          </a:prstGeom>
          <a:solidFill>
            <a:srgbClr val="99CCFD"/>
          </a:solidFill>
          <a:ln w="12700">
            <a:noFill/>
            <a:miter lim="800000"/>
            <a:headEnd/>
            <a:tailEnd/>
          </a:ln>
          <a:effectLst>
            <a:outerShdw blurRad="50800" dist="38100" dir="2700000" algn="tl" rotWithShape="0">
              <a:srgbClr val="000000">
                <a:alpha val="43000"/>
              </a:srgbClr>
            </a:outerShdw>
          </a:effectLst>
        </p:spPr>
        <p:txBody>
          <a:bodyPr lIns="55049" tIns="27525" rIns="55049" bIns="27525">
            <a:spAutoFit/>
          </a:bodyPr>
          <a:lstStyle/>
          <a:p>
            <a:pPr algn="ctr" defTabSz="552450"/>
            <a:r>
              <a:rPr lang="en-US" sz="1000">
                <a:solidFill>
                  <a:prstClr val="black"/>
                </a:solidFill>
                <a:latin typeface="Tahoma" pitchFamily="34" charset="0"/>
                <a:ea typeface="ＭＳ Ｐゴシック" pitchFamily="31" charset="-128"/>
              </a:rPr>
              <a:t>SOM Clustering</a:t>
            </a:r>
          </a:p>
          <a:p>
            <a:pPr algn="ctr" defTabSz="552450"/>
            <a:endParaRPr lang="en-US" sz="1000">
              <a:solidFill>
                <a:prstClr val="black"/>
              </a:solidFill>
              <a:latin typeface="Tahoma" pitchFamily="34" charset="0"/>
              <a:ea typeface="ＭＳ Ｐゴシック" pitchFamily="31" charset="-128"/>
            </a:endParaRPr>
          </a:p>
        </p:txBody>
      </p:sp>
      <p:sp>
        <p:nvSpPr>
          <p:cNvPr id="107" name="Line 22"/>
          <p:cNvSpPr>
            <a:spLocks noChangeShapeType="1"/>
          </p:cNvSpPr>
          <p:nvPr/>
        </p:nvSpPr>
        <p:spPr bwMode="auto">
          <a:xfrm>
            <a:off x="1418535" y="3072056"/>
            <a:ext cx="0" cy="153443"/>
          </a:xfrm>
          <a:prstGeom prst="line">
            <a:avLst/>
          </a:prstGeom>
          <a:noFill/>
          <a:ln w="28575">
            <a:solidFill>
              <a:schemeClr val="tx1">
                <a:lumMod val="50000"/>
                <a:lumOff val="50000"/>
              </a:schemeClr>
            </a:solidFill>
            <a:round/>
            <a:headEnd/>
            <a:tailEnd type="triangle" w="med" len="med"/>
          </a:ln>
        </p:spPr>
        <p:txBody>
          <a:bodyPr/>
          <a:lstStyle/>
          <a:p>
            <a:pPr defTabSz="457200"/>
            <a:endParaRPr lang="en-US">
              <a:solidFill>
                <a:prstClr val="black"/>
              </a:solidFill>
            </a:endParaRPr>
          </a:p>
        </p:txBody>
      </p:sp>
      <p:sp>
        <p:nvSpPr>
          <p:cNvPr id="108" name="Line 23"/>
          <p:cNvSpPr>
            <a:spLocks noChangeShapeType="1"/>
          </p:cNvSpPr>
          <p:nvPr/>
        </p:nvSpPr>
        <p:spPr bwMode="auto">
          <a:xfrm>
            <a:off x="580335" y="3641672"/>
            <a:ext cx="914400" cy="0"/>
          </a:xfrm>
          <a:prstGeom prst="line">
            <a:avLst/>
          </a:prstGeom>
          <a:noFill/>
          <a:ln w="28575">
            <a:solidFill>
              <a:srgbClr val="7F7F7F"/>
            </a:solidFill>
            <a:round/>
            <a:headEnd/>
            <a:tailEnd/>
          </a:ln>
        </p:spPr>
        <p:txBody>
          <a:bodyPr/>
          <a:lstStyle/>
          <a:p>
            <a:pPr defTabSz="457200"/>
            <a:endParaRPr lang="en-US">
              <a:solidFill>
                <a:prstClr val="black"/>
              </a:solidFill>
            </a:endParaRPr>
          </a:p>
        </p:txBody>
      </p:sp>
      <p:sp>
        <p:nvSpPr>
          <p:cNvPr id="110" name="Text Box 25"/>
          <p:cNvSpPr txBox="1">
            <a:spLocks noChangeArrowheads="1"/>
          </p:cNvSpPr>
          <p:nvPr/>
        </p:nvSpPr>
        <p:spPr bwMode="auto">
          <a:xfrm>
            <a:off x="2866335" y="3870272"/>
            <a:ext cx="838200" cy="523875"/>
          </a:xfrm>
          <a:prstGeom prst="rect">
            <a:avLst/>
          </a:prstGeom>
          <a:solidFill>
            <a:srgbClr val="99CCFD"/>
          </a:solidFill>
          <a:ln w="12700">
            <a:noFill/>
            <a:miter lim="800000"/>
            <a:headEnd/>
            <a:tailEnd/>
          </a:ln>
          <a:effectLst>
            <a:outerShdw blurRad="50800" dist="38100" dir="2700000" algn="tl" rotWithShape="0">
              <a:srgbClr val="000000">
                <a:alpha val="43000"/>
              </a:srgbClr>
            </a:outerShdw>
          </a:effectLst>
        </p:spPr>
        <p:txBody>
          <a:bodyPr lIns="55049" tIns="27525" rIns="55049" bIns="27525">
            <a:spAutoFit/>
          </a:bodyPr>
          <a:lstStyle/>
          <a:p>
            <a:pPr algn="ctr" defTabSz="552450"/>
            <a:r>
              <a:rPr lang="en-US" sz="1000">
                <a:solidFill>
                  <a:prstClr val="black"/>
                </a:solidFill>
                <a:latin typeface="Tahoma" pitchFamily="34" charset="0"/>
                <a:ea typeface="ＭＳ Ｐゴシック" pitchFamily="31" charset="-128"/>
              </a:rPr>
              <a:t>Weighted </a:t>
            </a:r>
          </a:p>
          <a:p>
            <a:pPr algn="ctr" defTabSz="552450"/>
            <a:r>
              <a:rPr lang="en-US" sz="1000">
                <a:solidFill>
                  <a:prstClr val="black"/>
                </a:solidFill>
                <a:latin typeface="Tahoma" pitchFamily="34" charset="0"/>
                <a:ea typeface="ＭＳ Ｐゴシック" pitchFamily="31" charset="-128"/>
              </a:rPr>
              <a:t>Voting</a:t>
            </a:r>
          </a:p>
          <a:p>
            <a:pPr algn="ctr" defTabSz="552450"/>
            <a:r>
              <a:rPr lang="en-US" sz="1000">
                <a:solidFill>
                  <a:prstClr val="black"/>
                </a:solidFill>
                <a:latin typeface="Tahoma" pitchFamily="34" charset="0"/>
                <a:ea typeface="ＭＳ Ｐゴシック" pitchFamily="31" charset="-128"/>
              </a:rPr>
              <a:t>Train/Test</a:t>
            </a:r>
          </a:p>
        </p:txBody>
      </p:sp>
      <p:sp>
        <p:nvSpPr>
          <p:cNvPr id="111" name="Line 26"/>
          <p:cNvSpPr>
            <a:spLocks noChangeShapeType="1"/>
          </p:cNvSpPr>
          <p:nvPr/>
        </p:nvSpPr>
        <p:spPr bwMode="auto">
          <a:xfrm>
            <a:off x="580335" y="3641672"/>
            <a:ext cx="0" cy="228600"/>
          </a:xfrm>
          <a:prstGeom prst="line">
            <a:avLst/>
          </a:prstGeom>
          <a:noFill/>
          <a:ln w="28575">
            <a:solidFill>
              <a:srgbClr val="7F7F7F"/>
            </a:solidFill>
            <a:round/>
            <a:headEnd/>
            <a:tailEnd type="triangle" w="med" len="med"/>
          </a:ln>
        </p:spPr>
        <p:txBody>
          <a:bodyPr/>
          <a:lstStyle/>
          <a:p>
            <a:pPr defTabSz="457200"/>
            <a:endParaRPr lang="en-US">
              <a:solidFill>
                <a:prstClr val="black"/>
              </a:solidFill>
            </a:endParaRPr>
          </a:p>
        </p:txBody>
      </p:sp>
      <p:sp>
        <p:nvSpPr>
          <p:cNvPr id="112" name="Line 27"/>
          <p:cNvSpPr>
            <a:spLocks noChangeShapeType="1"/>
          </p:cNvSpPr>
          <p:nvPr/>
        </p:nvSpPr>
        <p:spPr bwMode="auto">
          <a:xfrm>
            <a:off x="1494735" y="3641672"/>
            <a:ext cx="0" cy="228600"/>
          </a:xfrm>
          <a:prstGeom prst="line">
            <a:avLst/>
          </a:prstGeom>
          <a:noFill/>
          <a:ln w="28575">
            <a:solidFill>
              <a:srgbClr val="7F7F7F"/>
            </a:solidFill>
            <a:round/>
            <a:headEnd/>
            <a:tailEnd type="triangle" w="med" len="med"/>
          </a:ln>
        </p:spPr>
        <p:txBody>
          <a:bodyPr/>
          <a:lstStyle/>
          <a:p>
            <a:pPr defTabSz="457200"/>
            <a:endParaRPr lang="en-US">
              <a:solidFill>
                <a:prstClr val="black"/>
              </a:solidFill>
            </a:endParaRPr>
          </a:p>
        </p:txBody>
      </p:sp>
      <p:sp>
        <p:nvSpPr>
          <p:cNvPr id="113" name="Line 28"/>
          <p:cNvSpPr>
            <a:spLocks noChangeShapeType="1"/>
          </p:cNvSpPr>
          <p:nvPr/>
        </p:nvSpPr>
        <p:spPr bwMode="auto">
          <a:xfrm>
            <a:off x="2409135" y="3641672"/>
            <a:ext cx="0" cy="228600"/>
          </a:xfrm>
          <a:prstGeom prst="line">
            <a:avLst/>
          </a:prstGeom>
          <a:noFill/>
          <a:ln w="28575">
            <a:solidFill>
              <a:srgbClr val="7F7F7F"/>
            </a:solidFill>
            <a:round/>
            <a:headEnd/>
            <a:tailEnd type="triangle" w="med" len="med"/>
          </a:ln>
        </p:spPr>
        <p:txBody>
          <a:bodyPr/>
          <a:lstStyle/>
          <a:p>
            <a:pPr defTabSz="457200"/>
            <a:endParaRPr lang="en-US">
              <a:solidFill>
                <a:prstClr val="black"/>
              </a:solidFill>
            </a:endParaRPr>
          </a:p>
        </p:txBody>
      </p:sp>
      <p:sp>
        <p:nvSpPr>
          <p:cNvPr id="114" name="Line 29"/>
          <p:cNvSpPr>
            <a:spLocks noChangeShapeType="1"/>
          </p:cNvSpPr>
          <p:nvPr/>
        </p:nvSpPr>
        <p:spPr bwMode="auto">
          <a:xfrm>
            <a:off x="3247335" y="3641672"/>
            <a:ext cx="0" cy="228600"/>
          </a:xfrm>
          <a:prstGeom prst="line">
            <a:avLst/>
          </a:prstGeom>
          <a:noFill/>
          <a:ln w="28575">
            <a:solidFill>
              <a:srgbClr val="7F7F7F"/>
            </a:solidFill>
            <a:round/>
            <a:headEnd/>
            <a:tailEnd type="triangle" w="med" len="med"/>
          </a:ln>
        </p:spPr>
        <p:txBody>
          <a:bodyPr/>
          <a:lstStyle/>
          <a:p>
            <a:pPr defTabSz="457200"/>
            <a:endParaRPr lang="en-US">
              <a:solidFill>
                <a:prstClr val="black"/>
              </a:solidFill>
            </a:endParaRPr>
          </a:p>
        </p:txBody>
      </p:sp>
      <p:sp>
        <p:nvSpPr>
          <p:cNvPr id="115" name="Line 30"/>
          <p:cNvSpPr>
            <a:spLocks noChangeShapeType="1"/>
          </p:cNvSpPr>
          <p:nvPr/>
        </p:nvSpPr>
        <p:spPr bwMode="auto">
          <a:xfrm>
            <a:off x="2637735" y="3072056"/>
            <a:ext cx="0" cy="153444"/>
          </a:xfrm>
          <a:prstGeom prst="line">
            <a:avLst/>
          </a:prstGeom>
          <a:noFill/>
          <a:ln w="28575">
            <a:solidFill>
              <a:schemeClr val="tx1">
                <a:lumMod val="50000"/>
                <a:lumOff val="50000"/>
              </a:schemeClr>
            </a:solidFill>
            <a:round/>
            <a:headEnd/>
            <a:tailEnd type="triangle" w="med" len="med"/>
          </a:ln>
        </p:spPr>
        <p:txBody>
          <a:bodyPr/>
          <a:lstStyle/>
          <a:p>
            <a:pPr defTabSz="457200"/>
            <a:endParaRPr lang="en-US">
              <a:solidFill>
                <a:prstClr val="black"/>
              </a:solidFill>
            </a:endParaRPr>
          </a:p>
        </p:txBody>
      </p:sp>
      <p:sp>
        <p:nvSpPr>
          <p:cNvPr id="116" name="Line 31"/>
          <p:cNvSpPr>
            <a:spLocks noChangeShapeType="1"/>
          </p:cNvSpPr>
          <p:nvPr/>
        </p:nvSpPr>
        <p:spPr bwMode="auto">
          <a:xfrm>
            <a:off x="1113735" y="3413072"/>
            <a:ext cx="0" cy="228600"/>
          </a:xfrm>
          <a:prstGeom prst="line">
            <a:avLst/>
          </a:prstGeom>
          <a:noFill/>
          <a:ln w="28575">
            <a:solidFill>
              <a:srgbClr val="7F7F7F"/>
            </a:solidFill>
            <a:round/>
            <a:headEnd/>
            <a:tailEnd/>
          </a:ln>
        </p:spPr>
        <p:txBody>
          <a:bodyPr/>
          <a:lstStyle/>
          <a:p>
            <a:pPr defTabSz="457200"/>
            <a:endParaRPr lang="en-US">
              <a:solidFill>
                <a:prstClr val="black"/>
              </a:solidFill>
            </a:endParaRPr>
          </a:p>
        </p:txBody>
      </p:sp>
      <p:sp>
        <p:nvSpPr>
          <p:cNvPr id="117" name="Line 32"/>
          <p:cNvSpPr>
            <a:spLocks noChangeShapeType="1"/>
          </p:cNvSpPr>
          <p:nvPr/>
        </p:nvSpPr>
        <p:spPr bwMode="auto">
          <a:xfrm>
            <a:off x="1723335" y="3641672"/>
            <a:ext cx="1524000" cy="0"/>
          </a:xfrm>
          <a:prstGeom prst="line">
            <a:avLst/>
          </a:prstGeom>
          <a:noFill/>
          <a:ln w="28575">
            <a:solidFill>
              <a:srgbClr val="7F7F7F"/>
            </a:solidFill>
            <a:round/>
            <a:headEnd/>
            <a:tailEnd/>
          </a:ln>
        </p:spPr>
        <p:txBody>
          <a:bodyPr/>
          <a:lstStyle/>
          <a:p>
            <a:pPr defTabSz="457200"/>
            <a:endParaRPr lang="en-US">
              <a:solidFill>
                <a:prstClr val="black"/>
              </a:solidFill>
            </a:endParaRPr>
          </a:p>
        </p:txBody>
      </p:sp>
      <p:sp>
        <p:nvSpPr>
          <p:cNvPr id="118" name="Line 33"/>
          <p:cNvSpPr>
            <a:spLocks noChangeShapeType="1"/>
          </p:cNvSpPr>
          <p:nvPr/>
        </p:nvSpPr>
        <p:spPr bwMode="auto">
          <a:xfrm>
            <a:off x="1723335" y="3413072"/>
            <a:ext cx="0" cy="228600"/>
          </a:xfrm>
          <a:prstGeom prst="line">
            <a:avLst/>
          </a:prstGeom>
          <a:noFill/>
          <a:ln w="28575">
            <a:solidFill>
              <a:srgbClr val="7F7F7F"/>
            </a:solidFill>
            <a:round/>
            <a:headEnd/>
            <a:tailEnd/>
          </a:ln>
        </p:spPr>
        <p:txBody>
          <a:bodyPr/>
          <a:lstStyle/>
          <a:p>
            <a:pPr defTabSz="457200"/>
            <a:endParaRPr lang="en-US">
              <a:solidFill>
                <a:prstClr val="black"/>
              </a:solidFill>
            </a:endParaRPr>
          </a:p>
        </p:txBody>
      </p:sp>
      <p:sp>
        <p:nvSpPr>
          <p:cNvPr id="119" name="Line 34"/>
          <p:cNvSpPr>
            <a:spLocks noChangeShapeType="1"/>
          </p:cNvSpPr>
          <p:nvPr/>
        </p:nvSpPr>
        <p:spPr bwMode="auto">
          <a:xfrm>
            <a:off x="2637735" y="3413072"/>
            <a:ext cx="0" cy="228600"/>
          </a:xfrm>
          <a:prstGeom prst="line">
            <a:avLst/>
          </a:prstGeom>
          <a:noFill/>
          <a:ln w="28575">
            <a:solidFill>
              <a:srgbClr val="7F7F7F"/>
            </a:solidFill>
            <a:round/>
            <a:headEnd/>
            <a:tailEnd/>
          </a:ln>
        </p:spPr>
        <p:txBody>
          <a:bodyPr/>
          <a:lstStyle/>
          <a:p>
            <a:pPr defTabSz="457200"/>
            <a:endParaRPr lang="en-US">
              <a:solidFill>
                <a:prstClr val="black"/>
              </a:solidFill>
            </a:endParaRPr>
          </a:p>
        </p:txBody>
      </p:sp>
      <p:sp>
        <p:nvSpPr>
          <p:cNvPr id="120" name="Text Box 35"/>
          <p:cNvSpPr txBox="1">
            <a:spLocks noChangeArrowheads="1"/>
          </p:cNvSpPr>
          <p:nvPr/>
        </p:nvSpPr>
        <p:spPr bwMode="auto">
          <a:xfrm>
            <a:off x="199335" y="4641797"/>
            <a:ext cx="838200" cy="363364"/>
          </a:xfrm>
          <a:prstGeom prst="rect">
            <a:avLst/>
          </a:prstGeom>
          <a:solidFill>
            <a:srgbClr val="99CCFD"/>
          </a:solidFill>
          <a:ln w="12700">
            <a:noFill/>
            <a:miter lim="800000"/>
            <a:headEnd/>
            <a:tailEnd/>
          </a:ln>
          <a:effectLst>
            <a:outerShdw blurRad="50800" dist="38100" dir="2700000" algn="tl" rotWithShape="0">
              <a:srgbClr val="000000">
                <a:alpha val="43000"/>
              </a:srgbClr>
            </a:outerShdw>
          </a:effectLst>
        </p:spPr>
        <p:txBody>
          <a:bodyPr lIns="55049" tIns="27525" rIns="55049" bIns="27525">
            <a:spAutoFit/>
          </a:bodyPr>
          <a:lstStyle/>
          <a:p>
            <a:pPr algn="ctr" defTabSz="552450"/>
            <a:r>
              <a:rPr lang="en-US" sz="1000">
                <a:solidFill>
                  <a:prstClr val="black"/>
                </a:solidFill>
                <a:latin typeface="Tahoma" pitchFamily="34" charset="0"/>
                <a:ea typeface="ＭＳ Ｐゴシック" pitchFamily="31" charset="-128"/>
              </a:rPr>
              <a:t>SOM Cluster Viewer</a:t>
            </a:r>
          </a:p>
        </p:txBody>
      </p:sp>
      <p:sp>
        <p:nvSpPr>
          <p:cNvPr id="121" name="Text Box 36"/>
          <p:cNvSpPr txBox="1">
            <a:spLocks noChangeArrowheads="1"/>
          </p:cNvSpPr>
          <p:nvPr/>
        </p:nvSpPr>
        <p:spPr bwMode="auto">
          <a:xfrm>
            <a:off x="1113735" y="4641797"/>
            <a:ext cx="838200" cy="523875"/>
          </a:xfrm>
          <a:prstGeom prst="rect">
            <a:avLst/>
          </a:prstGeom>
          <a:solidFill>
            <a:srgbClr val="99CCFD"/>
          </a:solidFill>
          <a:ln w="12700">
            <a:noFill/>
            <a:miter lim="800000"/>
            <a:headEnd/>
            <a:tailEnd/>
          </a:ln>
          <a:effectLst>
            <a:outerShdw blurRad="50800" dist="38100" dir="2700000" algn="tl" rotWithShape="0">
              <a:srgbClr val="000000">
                <a:alpha val="43000"/>
              </a:srgbClr>
            </a:outerShdw>
          </a:effectLst>
        </p:spPr>
        <p:txBody>
          <a:bodyPr lIns="55049" tIns="27525" rIns="55049" bIns="27525">
            <a:spAutoFit/>
          </a:bodyPr>
          <a:lstStyle/>
          <a:p>
            <a:pPr algn="ctr" defTabSz="552450"/>
            <a:r>
              <a:rPr lang="en-US" sz="1000">
                <a:solidFill>
                  <a:prstClr val="black"/>
                </a:solidFill>
                <a:latin typeface="Tahoma" pitchFamily="34" charset="0"/>
                <a:ea typeface="ＭＳ Ｐゴシック" pitchFamily="31" charset="-128"/>
              </a:rPr>
              <a:t>Marker Selection</a:t>
            </a:r>
          </a:p>
          <a:p>
            <a:pPr algn="ctr" defTabSz="552450"/>
            <a:r>
              <a:rPr lang="en-US" sz="1000">
                <a:solidFill>
                  <a:prstClr val="black"/>
                </a:solidFill>
                <a:latin typeface="Tahoma" pitchFamily="34" charset="0"/>
                <a:ea typeface="ＭＳ Ｐゴシック" pitchFamily="31" charset="-128"/>
              </a:rPr>
              <a:t>Viewer</a:t>
            </a:r>
          </a:p>
        </p:txBody>
      </p:sp>
      <p:sp>
        <p:nvSpPr>
          <p:cNvPr id="122" name="Text Box 37"/>
          <p:cNvSpPr txBox="1">
            <a:spLocks noChangeArrowheads="1"/>
          </p:cNvSpPr>
          <p:nvPr/>
        </p:nvSpPr>
        <p:spPr bwMode="auto">
          <a:xfrm>
            <a:off x="2028135" y="4641797"/>
            <a:ext cx="838200" cy="523875"/>
          </a:xfrm>
          <a:prstGeom prst="rect">
            <a:avLst/>
          </a:prstGeom>
          <a:solidFill>
            <a:srgbClr val="99CCFD"/>
          </a:solidFill>
          <a:ln w="12700">
            <a:noFill/>
            <a:miter lim="800000"/>
            <a:headEnd/>
            <a:tailEnd/>
          </a:ln>
          <a:effectLst>
            <a:outerShdw blurRad="50800" dist="38100" dir="2700000" algn="tl" rotWithShape="0">
              <a:srgbClr val="000000">
                <a:alpha val="43000"/>
              </a:srgbClr>
            </a:outerShdw>
          </a:effectLst>
        </p:spPr>
        <p:txBody>
          <a:bodyPr lIns="55049" tIns="27525" rIns="55049" bIns="27525">
            <a:spAutoFit/>
          </a:bodyPr>
          <a:lstStyle/>
          <a:p>
            <a:pPr algn="ctr" defTabSz="552450"/>
            <a:r>
              <a:rPr lang="en-US" sz="1000">
                <a:solidFill>
                  <a:prstClr val="black"/>
                </a:solidFill>
                <a:latin typeface="Tahoma" pitchFamily="34" charset="0"/>
                <a:ea typeface="ＭＳ Ｐゴシック" pitchFamily="31" charset="-128"/>
              </a:rPr>
              <a:t>Prediction</a:t>
            </a:r>
          </a:p>
          <a:p>
            <a:pPr algn="ctr" defTabSz="552450"/>
            <a:r>
              <a:rPr lang="en-US" sz="1000">
                <a:solidFill>
                  <a:prstClr val="black"/>
                </a:solidFill>
                <a:latin typeface="Tahoma" pitchFamily="34" charset="0"/>
                <a:ea typeface="ＭＳ Ｐゴシック" pitchFamily="31" charset="-128"/>
              </a:rPr>
              <a:t>Results</a:t>
            </a:r>
          </a:p>
          <a:p>
            <a:pPr algn="ctr" defTabSz="552450"/>
            <a:r>
              <a:rPr lang="en-US" sz="1000">
                <a:solidFill>
                  <a:prstClr val="black"/>
                </a:solidFill>
                <a:latin typeface="Tahoma" pitchFamily="34" charset="0"/>
                <a:ea typeface="ＭＳ Ｐゴシック" pitchFamily="31" charset="-128"/>
              </a:rPr>
              <a:t>Viewer</a:t>
            </a:r>
          </a:p>
        </p:txBody>
      </p:sp>
      <p:sp>
        <p:nvSpPr>
          <p:cNvPr id="123" name="Text Box 38"/>
          <p:cNvSpPr txBox="1">
            <a:spLocks noChangeArrowheads="1"/>
          </p:cNvSpPr>
          <p:nvPr/>
        </p:nvSpPr>
        <p:spPr bwMode="auto">
          <a:xfrm>
            <a:off x="2942535" y="4641797"/>
            <a:ext cx="838200" cy="523875"/>
          </a:xfrm>
          <a:prstGeom prst="rect">
            <a:avLst/>
          </a:prstGeom>
          <a:solidFill>
            <a:srgbClr val="99CCFD"/>
          </a:solidFill>
          <a:ln w="12700">
            <a:noFill/>
            <a:miter lim="800000"/>
            <a:headEnd/>
            <a:tailEnd/>
          </a:ln>
          <a:effectLst>
            <a:outerShdw blurRad="50800" dist="38100" dir="2700000" algn="tl" rotWithShape="0">
              <a:srgbClr val="000000">
                <a:alpha val="43000"/>
              </a:srgbClr>
            </a:outerShdw>
          </a:effectLst>
        </p:spPr>
        <p:txBody>
          <a:bodyPr lIns="55049" tIns="27525" rIns="55049" bIns="27525">
            <a:spAutoFit/>
          </a:bodyPr>
          <a:lstStyle/>
          <a:p>
            <a:pPr algn="ctr" defTabSz="552450"/>
            <a:r>
              <a:rPr lang="en-US" sz="1000">
                <a:solidFill>
                  <a:prstClr val="black"/>
                </a:solidFill>
                <a:latin typeface="Tahoma" pitchFamily="34" charset="0"/>
                <a:ea typeface="ＭＳ Ｐゴシック" pitchFamily="31" charset="-128"/>
              </a:rPr>
              <a:t>Prediction</a:t>
            </a:r>
          </a:p>
          <a:p>
            <a:pPr algn="ctr" defTabSz="552450"/>
            <a:r>
              <a:rPr lang="en-US" sz="1000">
                <a:solidFill>
                  <a:prstClr val="black"/>
                </a:solidFill>
                <a:latin typeface="Tahoma" pitchFamily="34" charset="0"/>
                <a:ea typeface="ＭＳ Ｐゴシック" pitchFamily="31" charset="-128"/>
              </a:rPr>
              <a:t>Results</a:t>
            </a:r>
          </a:p>
          <a:p>
            <a:pPr algn="ctr" defTabSz="552450"/>
            <a:r>
              <a:rPr lang="en-US" sz="1000">
                <a:solidFill>
                  <a:prstClr val="black"/>
                </a:solidFill>
                <a:latin typeface="Tahoma" pitchFamily="34" charset="0"/>
                <a:ea typeface="ＭＳ Ｐゴシック" pitchFamily="31" charset="-128"/>
              </a:rPr>
              <a:t>Viewer</a:t>
            </a:r>
          </a:p>
        </p:txBody>
      </p:sp>
      <p:sp>
        <p:nvSpPr>
          <p:cNvPr id="124" name="Line 39"/>
          <p:cNvSpPr>
            <a:spLocks noChangeShapeType="1"/>
          </p:cNvSpPr>
          <p:nvPr/>
        </p:nvSpPr>
        <p:spPr bwMode="auto">
          <a:xfrm>
            <a:off x="656535" y="4403672"/>
            <a:ext cx="0" cy="228600"/>
          </a:xfrm>
          <a:prstGeom prst="line">
            <a:avLst/>
          </a:prstGeom>
          <a:noFill/>
          <a:ln w="28575">
            <a:solidFill>
              <a:srgbClr val="7F7F7F"/>
            </a:solidFill>
            <a:round/>
            <a:headEnd/>
            <a:tailEnd type="triangle" w="med" len="med"/>
          </a:ln>
        </p:spPr>
        <p:txBody>
          <a:bodyPr/>
          <a:lstStyle/>
          <a:p>
            <a:pPr defTabSz="457200"/>
            <a:endParaRPr lang="en-US">
              <a:solidFill>
                <a:prstClr val="black"/>
              </a:solidFill>
            </a:endParaRPr>
          </a:p>
        </p:txBody>
      </p:sp>
      <p:sp>
        <p:nvSpPr>
          <p:cNvPr id="125" name="Line 40"/>
          <p:cNvSpPr>
            <a:spLocks noChangeShapeType="1"/>
          </p:cNvSpPr>
          <p:nvPr/>
        </p:nvSpPr>
        <p:spPr bwMode="auto">
          <a:xfrm>
            <a:off x="1570935" y="4403672"/>
            <a:ext cx="0" cy="228600"/>
          </a:xfrm>
          <a:prstGeom prst="line">
            <a:avLst/>
          </a:prstGeom>
          <a:noFill/>
          <a:ln w="28575">
            <a:solidFill>
              <a:srgbClr val="7F7F7F"/>
            </a:solidFill>
            <a:round/>
            <a:headEnd/>
            <a:tailEnd type="triangle" w="med" len="med"/>
          </a:ln>
        </p:spPr>
        <p:txBody>
          <a:bodyPr/>
          <a:lstStyle/>
          <a:p>
            <a:pPr defTabSz="457200"/>
            <a:endParaRPr lang="en-US">
              <a:solidFill>
                <a:prstClr val="black"/>
              </a:solidFill>
            </a:endParaRPr>
          </a:p>
        </p:txBody>
      </p:sp>
      <p:sp>
        <p:nvSpPr>
          <p:cNvPr id="126" name="Line 41"/>
          <p:cNvSpPr>
            <a:spLocks noChangeShapeType="1"/>
          </p:cNvSpPr>
          <p:nvPr/>
        </p:nvSpPr>
        <p:spPr bwMode="auto">
          <a:xfrm>
            <a:off x="2485335" y="4403672"/>
            <a:ext cx="0" cy="228600"/>
          </a:xfrm>
          <a:prstGeom prst="line">
            <a:avLst/>
          </a:prstGeom>
          <a:noFill/>
          <a:ln w="28575">
            <a:solidFill>
              <a:srgbClr val="7F7F7F"/>
            </a:solidFill>
            <a:round/>
            <a:headEnd/>
            <a:tailEnd type="triangle" w="med" len="med"/>
          </a:ln>
        </p:spPr>
        <p:txBody>
          <a:bodyPr/>
          <a:lstStyle/>
          <a:p>
            <a:pPr defTabSz="457200"/>
            <a:endParaRPr lang="en-US">
              <a:solidFill>
                <a:prstClr val="black"/>
              </a:solidFill>
            </a:endParaRPr>
          </a:p>
        </p:txBody>
      </p:sp>
      <p:sp>
        <p:nvSpPr>
          <p:cNvPr id="127" name="Line 42"/>
          <p:cNvSpPr>
            <a:spLocks noChangeShapeType="1"/>
          </p:cNvSpPr>
          <p:nvPr/>
        </p:nvSpPr>
        <p:spPr bwMode="auto">
          <a:xfrm>
            <a:off x="3399735" y="4403672"/>
            <a:ext cx="0" cy="228600"/>
          </a:xfrm>
          <a:prstGeom prst="line">
            <a:avLst/>
          </a:prstGeom>
          <a:noFill/>
          <a:ln w="28575">
            <a:solidFill>
              <a:srgbClr val="7F7F7F"/>
            </a:solidFill>
            <a:round/>
            <a:headEnd/>
            <a:tailEnd type="triangle" w="med" len="med"/>
          </a:ln>
        </p:spPr>
        <p:txBody>
          <a:bodyPr/>
          <a:lstStyle/>
          <a:p>
            <a:pPr defTabSz="457200"/>
            <a:endParaRPr lang="en-US">
              <a:solidFill>
                <a:prstClr val="black"/>
              </a:solidFill>
            </a:endParaRPr>
          </a:p>
        </p:txBody>
      </p:sp>
      <p:sp>
        <p:nvSpPr>
          <p:cNvPr id="128" name="Text Box 43"/>
          <p:cNvSpPr txBox="1">
            <a:spLocks noChangeArrowheads="1"/>
          </p:cNvSpPr>
          <p:nvPr/>
        </p:nvSpPr>
        <p:spPr bwMode="auto">
          <a:xfrm>
            <a:off x="2014580" y="5123455"/>
            <a:ext cx="1828800" cy="261610"/>
          </a:xfrm>
          <a:prstGeom prst="rect">
            <a:avLst/>
          </a:prstGeom>
          <a:noFill/>
          <a:ln w="9525">
            <a:noFill/>
            <a:miter lim="800000"/>
            <a:headEnd/>
            <a:tailEnd/>
          </a:ln>
        </p:spPr>
        <p:txBody>
          <a:bodyPr wrap="square">
            <a:spAutoFit/>
          </a:bodyPr>
          <a:lstStyle/>
          <a:p>
            <a:pPr defTabSz="457200"/>
            <a:r>
              <a:rPr lang="en-US" sz="1100" i="1" dirty="0" err="1">
                <a:solidFill>
                  <a:prstClr val="black"/>
                </a:solidFill>
                <a:ea typeface="ＭＳ Ｐゴシック" pitchFamily="31" charset="-128"/>
              </a:rPr>
              <a:t>Golub</a:t>
            </a:r>
            <a:r>
              <a:rPr lang="en-US" sz="1100" i="1" dirty="0">
                <a:solidFill>
                  <a:prstClr val="black"/>
                </a:solidFill>
                <a:ea typeface="ＭＳ Ｐゴシック" pitchFamily="31" charset="-128"/>
              </a:rPr>
              <a:t> and </a:t>
            </a:r>
            <a:r>
              <a:rPr lang="en-US" sz="1100" i="1" dirty="0" err="1">
                <a:solidFill>
                  <a:prstClr val="black"/>
                </a:solidFill>
                <a:ea typeface="ＭＳ Ｐゴシック" pitchFamily="31" charset="-128"/>
              </a:rPr>
              <a:t>Slonim</a:t>
            </a:r>
            <a:r>
              <a:rPr lang="en-US" sz="1100" i="1" dirty="0">
                <a:solidFill>
                  <a:prstClr val="black"/>
                </a:solidFill>
                <a:ea typeface="ＭＳ Ｐゴシック" pitchFamily="31" charset="-128"/>
              </a:rPr>
              <a:t> et. al 1999</a:t>
            </a:r>
            <a:endParaRPr lang="en-US" sz="1600" i="1" dirty="0">
              <a:solidFill>
                <a:prstClr val="black"/>
              </a:solidFill>
              <a:ea typeface="ＭＳ Ｐゴシック" pitchFamily="31" charset="-128"/>
            </a:endParaRPr>
          </a:p>
        </p:txBody>
      </p:sp>
      <p:sp>
        <p:nvSpPr>
          <p:cNvPr id="129" name="AutoShape 45"/>
          <p:cNvSpPr>
            <a:spLocks noChangeArrowheads="1"/>
          </p:cNvSpPr>
          <p:nvPr/>
        </p:nvSpPr>
        <p:spPr bwMode="auto">
          <a:xfrm>
            <a:off x="895924" y="5067981"/>
            <a:ext cx="328153" cy="262581"/>
          </a:xfrm>
          <a:prstGeom prst="downArrow">
            <a:avLst>
              <a:gd name="adj1" fmla="val 30361"/>
              <a:gd name="adj2" fmla="val 55727"/>
            </a:avLst>
          </a:prstGeom>
          <a:solidFill>
            <a:schemeClr val="bg1">
              <a:lumMod val="65000"/>
            </a:schemeClr>
          </a:solidFill>
          <a:ln w="9525">
            <a:noFill/>
            <a:miter lim="800000"/>
            <a:headEnd/>
            <a:tailEnd/>
          </a:ln>
        </p:spPr>
        <p:txBody>
          <a:bodyPr wrap="none" anchor="ctr"/>
          <a:lstStyle/>
          <a:p>
            <a:pPr defTabSz="457200"/>
            <a:endParaRPr lang="en-US">
              <a:solidFill>
                <a:prstClr val="black"/>
              </a:solidFill>
              <a:ea typeface="ＭＳ Ｐゴシック" pitchFamily="31" charset="-128"/>
            </a:endParaRPr>
          </a:p>
        </p:txBody>
      </p:sp>
      <p:pic>
        <p:nvPicPr>
          <p:cNvPr id="130" name="Picture 47" descr="aml all pipeline zip"/>
          <p:cNvPicPr>
            <a:picLocks noChangeAspect="1" noChangeArrowheads="1"/>
          </p:cNvPicPr>
          <p:nvPr/>
        </p:nvPicPr>
        <p:blipFill>
          <a:blip r:embed="rId4" cstate="print"/>
          <a:srcRect/>
          <a:stretch>
            <a:fillRect/>
          </a:stretch>
        </p:blipFill>
        <p:spPr bwMode="auto">
          <a:xfrm>
            <a:off x="2333173" y="5448818"/>
            <a:ext cx="1417558" cy="719683"/>
          </a:xfrm>
          <a:prstGeom prst="rect">
            <a:avLst/>
          </a:prstGeom>
          <a:noFill/>
          <a:ln w="9525">
            <a:noFill/>
            <a:miter lim="800000"/>
            <a:headEnd/>
            <a:tailEnd/>
          </a:ln>
        </p:spPr>
      </p:pic>
      <p:sp>
        <p:nvSpPr>
          <p:cNvPr id="131" name="Rectangle 7"/>
          <p:cNvSpPr>
            <a:spLocks noChangeArrowheads="1"/>
          </p:cNvSpPr>
          <p:nvPr/>
        </p:nvSpPr>
        <p:spPr bwMode="auto">
          <a:xfrm>
            <a:off x="2261972" y="6168501"/>
            <a:ext cx="1538197" cy="600144"/>
          </a:xfrm>
          <a:prstGeom prst="rect">
            <a:avLst/>
          </a:prstGeom>
          <a:noFill/>
          <a:ln w="9525">
            <a:noFill/>
            <a:miter lim="800000"/>
            <a:headEnd/>
            <a:tailEnd/>
          </a:ln>
        </p:spPr>
        <p:txBody>
          <a:bodyPr wrap="square" lIns="45700" tIns="22850" rIns="45700" bIns="22850">
            <a:spAutoFit/>
          </a:bodyPr>
          <a:lstStyle/>
          <a:p>
            <a:pPr algn="ctr" defTabSz="457200"/>
            <a:r>
              <a:rPr lang="en-US" sz="1200" dirty="0">
                <a:solidFill>
                  <a:prstClr val="black"/>
                </a:solidFill>
                <a:latin typeface="Avenir Book"/>
                <a:ea typeface="ＭＳ Ｐゴシック" pitchFamily="31" charset="-128"/>
                <a:cs typeface="Avenir Book"/>
              </a:rPr>
              <a:t>Support for </a:t>
            </a:r>
            <a:r>
              <a:rPr lang="en-US" sz="1200" i="1" dirty="0">
                <a:solidFill>
                  <a:prstClr val="black"/>
                </a:solidFill>
                <a:latin typeface="Avenir Book"/>
                <a:ea typeface="ＭＳ Ｐゴシック" pitchFamily="31" charset="-128"/>
                <a:cs typeface="Avenir Book"/>
              </a:rPr>
              <a:t>in </a:t>
            </a:r>
            <a:r>
              <a:rPr lang="en-US" sz="1200" i="1" dirty="0" err="1">
                <a:solidFill>
                  <a:prstClr val="black"/>
                </a:solidFill>
                <a:latin typeface="Avenir Book"/>
                <a:ea typeface="ＭＳ Ｐゴシック" pitchFamily="31" charset="-128"/>
                <a:cs typeface="Avenir Book"/>
              </a:rPr>
              <a:t>silico</a:t>
            </a:r>
            <a:r>
              <a:rPr lang="en-US" sz="1200" dirty="0">
                <a:solidFill>
                  <a:prstClr val="black"/>
                </a:solidFill>
                <a:latin typeface="Avenir Book"/>
                <a:ea typeface="ＭＳ Ｐゴシック" pitchFamily="31" charset="-128"/>
                <a:cs typeface="Avenir Book"/>
              </a:rPr>
              <a:t> reproducible research</a:t>
            </a:r>
          </a:p>
        </p:txBody>
      </p:sp>
      <p:pic>
        <p:nvPicPr>
          <p:cNvPr id="132" name="Picture 131"/>
          <p:cNvPicPr>
            <a:picLocks noChangeAspect="1"/>
          </p:cNvPicPr>
          <p:nvPr/>
        </p:nvPicPr>
        <p:blipFill>
          <a:blip r:embed="rId5"/>
          <a:stretch>
            <a:fillRect/>
          </a:stretch>
        </p:blipFill>
        <p:spPr>
          <a:xfrm>
            <a:off x="232312" y="5330563"/>
            <a:ext cx="1725850" cy="1215105"/>
          </a:xfrm>
          <a:prstGeom prst="rect">
            <a:avLst/>
          </a:prstGeom>
          <a:effectLst>
            <a:outerShdw blurRad="50800" dist="38100" dir="2700000" algn="tl" rotWithShape="0">
              <a:prstClr val="black">
                <a:alpha val="40000"/>
              </a:prstClr>
            </a:outerShdw>
          </a:effectLst>
        </p:spPr>
      </p:pic>
      <p:sp>
        <p:nvSpPr>
          <p:cNvPr id="133" name="AutoShape 48"/>
          <p:cNvSpPr>
            <a:spLocks noChangeArrowheads="1"/>
          </p:cNvSpPr>
          <p:nvPr/>
        </p:nvSpPr>
        <p:spPr bwMode="auto">
          <a:xfrm rot="16200000">
            <a:off x="1941262" y="5606819"/>
            <a:ext cx="383773" cy="355817"/>
          </a:xfrm>
          <a:prstGeom prst="downArrow">
            <a:avLst>
              <a:gd name="adj1" fmla="val 30361"/>
              <a:gd name="adj2" fmla="val 55782"/>
            </a:avLst>
          </a:prstGeom>
          <a:solidFill>
            <a:srgbClr val="A6A6A6"/>
          </a:solidFill>
          <a:ln w="9525">
            <a:noFill/>
            <a:miter lim="800000"/>
            <a:headEnd/>
            <a:tailEnd/>
          </a:ln>
        </p:spPr>
        <p:txBody>
          <a:bodyPr wrap="none" anchor="ctr"/>
          <a:lstStyle/>
          <a:p>
            <a:pPr defTabSz="457200"/>
            <a:endParaRPr lang="en-US">
              <a:solidFill>
                <a:prstClr val="black"/>
              </a:solidFill>
              <a:ea typeface="ＭＳ Ｐゴシック" pitchFamily="31" charset="-128"/>
            </a:endParaRPr>
          </a:p>
        </p:txBody>
      </p:sp>
      <p:sp>
        <p:nvSpPr>
          <p:cNvPr id="109" name="Text Box 24"/>
          <p:cNvSpPr txBox="1">
            <a:spLocks noChangeArrowheads="1"/>
          </p:cNvSpPr>
          <p:nvPr/>
        </p:nvSpPr>
        <p:spPr bwMode="auto">
          <a:xfrm>
            <a:off x="2104335" y="3222448"/>
            <a:ext cx="990600" cy="249238"/>
          </a:xfrm>
          <a:prstGeom prst="rect">
            <a:avLst/>
          </a:prstGeom>
          <a:solidFill>
            <a:srgbClr val="99CCFD"/>
          </a:solidFill>
          <a:ln w="12700">
            <a:noFill/>
            <a:miter lim="800000"/>
            <a:headEnd/>
            <a:tailEnd/>
          </a:ln>
          <a:effectLst>
            <a:outerShdw blurRad="50800" dist="38100" dir="2700000" algn="tl" rotWithShape="0">
              <a:srgbClr val="000000">
                <a:alpha val="43000"/>
              </a:srgbClr>
            </a:outerShdw>
          </a:effectLst>
        </p:spPr>
        <p:txBody>
          <a:bodyPr lIns="55049" tIns="27525" rIns="55049" bIns="27525">
            <a:spAutoFit/>
          </a:bodyPr>
          <a:lstStyle/>
          <a:p>
            <a:pPr algn="ctr" defTabSz="552450"/>
            <a:r>
              <a:rPr lang="en-US" sz="1200" dirty="0">
                <a:solidFill>
                  <a:prstClr val="black"/>
                </a:solidFill>
                <a:latin typeface="Tahoma" pitchFamily="34" charset="0"/>
                <a:ea typeface="ＭＳ Ｐゴシック" pitchFamily="31" charset="-128"/>
              </a:rPr>
              <a:t>Preprocess</a:t>
            </a:r>
          </a:p>
        </p:txBody>
      </p:sp>
      <p:sp>
        <p:nvSpPr>
          <p:cNvPr id="99" name="Text Box 18"/>
          <p:cNvSpPr txBox="1">
            <a:spLocks noChangeArrowheads="1"/>
          </p:cNvSpPr>
          <p:nvPr/>
        </p:nvSpPr>
        <p:spPr bwMode="auto">
          <a:xfrm>
            <a:off x="885135" y="3222448"/>
            <a:ext cx="990600" cy="249238"/>
          </a:xfrm>
          <a:prstGeom prst="rect">
            <a:avLst/>
          </a:prstGeom>
          <a:solidFill>
            <a:srgbClr val="99CCFD"/>
          </a:solidFill>
          <a:ln w="12700">
            <a:noFill/>
            <a:miter lim="800000"/>
            <a:headEnd/>
            <a:tailEnd/>
          </a:ln>
          <a:effectLst>
            <a:outerShdw blurRad="50800" dist="38100" dir="2700000" algn="tl" rotWithShape="0">
              <a:srgbClr val="000000">
                <a:alpha val="43000"/>
              </a:srgbClr>
            </a:outerShdw>
          </a:effectLst>
        </p:spPr>
        <p:txBody>
          <a:bodyPr lIns="55049" tIns="27525" rIns="55049" bIns="27525">
            <a:spAutoFit/>
          </a:bodyPr>
          <a:lstStyle/>
          <a:p>
            <a:pPr algn="ctr" defTabSz="552450"/>
            <a:r>
              <a:rPr lang="en-US" sz="1200" dirty="0">
                <a:solidFill>
                  <a:prstClr val="black"/>
                </a:solidFill>
                <a:latin typeface="Tahoma" pitchFamily="34" charset="0"/>
                <a:ea typeface="ＭＳ Ｐゴシック" pitchFamily="31" charset="-128"/>
              </a:rPr>
              <a:t>Preprocess</a:t>
            </a:r>
          </a:p>
        </p:txBody>
      </p:sp>
      <p:sp>
        <p:nvSpPr>
          <p:cNvPr id="69" name="Rounded Rectangle 68"/>
          <p:cNvSpPr/>
          <p:nvPr/>
        </p:nvSpPr>
        <p:spPr>
          <a:xfrm>
            <a:off x="6865056" y="547688"/>
            <a:ext cx="2091479" cy="6104575"/>
          </a:xfrm>
          <a:prstGeom prst="roundRect">
            <a:avLst/>
          </a:prstGeom>
          <a:solidFill>
            <a:srgbClr val="F2F2F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prstClr val="white"/>
              </a:solidFill>
            </a:endParaRPr>
          </a:p>
        </p:txBody>
      </p:sp>
      <p:sp>
        <p:nvSpPr>
          <p:cNvPr id="70" name="Rectangle 3"/>
          <p:cNvSpPr>
            <a:spLocks noChangeArrowheads="1"/>
          </p:cNvSpPr>
          <p:nvPr/>
        </p:nvSpPr>
        <p:spPr bwMode="auto">
          <a:xfrm>
            <a:off x="6865055" y="671513"/>
            <a:ext cx="2091479" cy="292368"/>
          </a:xfrm>
          <a:prstGeom prst="rect">
            <a:avLst/>
          </a:prstGeom>
          <a:noFill/>
          <a:ln w="9525">
            <a:noFill/>
            <a:miter lim="800000"/>
            <a:headEnd/>
            <a:tailEnd/>
          </a:ln>
        </p:spPr>
        <p:txBody>
          <a:bodyPr wrap="square" lIns="45700" tIns="22850" rIns="45700" bIns="22850">
            <a:spAutoFit/>
          </a:bodyPr>
          <a:lstStyle/>
          <a:p>
            <a:pPr algn="ctr" defTabSz="457200"/>
            <a:r>
              <a:rPr lang="en-US" sz="1600" dirty="0">
                <a:solidFill>
                  <a:prstClr val="black"/>
                </a:solidFill>
                <a:latin typeface="Avenir Heavy"/>
                <a:ea typeface="ＭＳ Ｐゴシック" pitchFamily="31" charset="-128"/>
                <a:cs typeface="Avenir Heavy"/>
              </a:rPr>
              <a:t>Clients</a:t>
            </a:r>
          </a:p>
        </p:txBody>
      </p:sp>
      <p:pic>
        <p:nvPicPr>
          <p:cNvPr id="71" name="Picture 10"/>
          <p:cNvPicPr>
            <a:picLocks noChangeAspect="1" noChangeArrowheads="1"/>
          </p:cNvPicPr>
          <p:nvPr/>
        </p:nvPicPr>
        <p:blipFill>
          <a:blip r:embed="rId6" cstate="print"/>
          <a:srcRect/>
          <a:stretch>
            <a:fillRect/>
          </a:stretch>
        </p:blipFill>
        <p:spPr bwMode="auto">
          <a:xfrm>
            <a:off x="7166148" y="4759590"/>
            <a:ext cx="1600200" cy="1250950"/>
          </a:xfrm>
          <a:prstGeom prst="rect">
            <a:avLst/>
          </a:prstGeom>
          <a:noFill/>
          <a:ln w="9525">
            <a:noFill/>
            <a:miter lim="800000"/>
            <a:headEnd/>
            <a:tailEnd/>
          </a:ln>
          <a:effectLst>
            <a:outerShdw blurRad="50800" dist="38100" dir="2700000" algn="tl" rotWithShape="0">
              <a:prstClr val="black">
                <a:alpha val="40000"/>
              </a:prstClr>
            </a:outerShdw>
          </a:effectLst>
        </p:spPr>
      </p:pic>
      <p:sp>
        <p:nvSpPr>
          <p:cNvPr id="73" name="Text Box 13"/>
          <p:cNvSpPr txBox="1">
            <a:spLocks noChangeArrowheads="1"/>
          </p:cNvSpPr>
          <p:nvPr/>
        </p:nvSpPr>
        <p:spPr bwMode="auto">
          <a:xfrm>
            <a:off x="7466553" y="2740160"/>
            <a:ext cx="999390" cy="307777"/>
          </a:xfrm>
          <a:prstGeom prst="rect">
            <a:avLst/>
          </a:prstGeom>
          <a:noFill/>
          <a:ln w="9525">
            <a:noFill/>
            <a:miter lim="800000"/>
            <a:headEnd/>
            <a:tailEnd/>
          </a:ln>
        </p:spPr>
        <p:txBody>
          <a:bodyPr wrap="none">
            <a:spAutoFit/>
          </a:bodyPr>
          <a:lstStyle/>
          <a:p>
            <a:pPr defTabSz="457200"/>
            <a:r>
              <a:rPr lang="en-US" sz="1400" dirty="0" smtClean="0">
                <a:solidFill>
                  <a:prstClr val="black"/>
                </a:solidFill>
                <a:latin typeface="Avenir Book"/>
                <a:ea typeface="ＭＳ Ｐゴシック" pitchFamily="31" charset="-128"/>
                <a:cs typeface="Avenir Book"/>
              </a:rPr>
              <a:t>Notebook</a:t>
            </a:r>
            <a:endParaRPr lang="en-US" sz="1400" dirty="0">
              <a:solidFill>
                <a:prstClr val="black"/>
              </a:solidFill>
              <a:latin typeface="Avenir Book"/>
              <a:ea typeface="ＭＳ Ｐゴシック" pitchFamily="31" charset="-128"/>
              <a:cs typeface="Avenir Book"/>
            </a:endParaRPr>
          </a:p>
        </p:txBody>
      </p:sp>
      <p:sp>
        <p:nvSpPr>
          <p:cNvPr id="74" name="Text Box 14"/>
          <p:cNvSpPr txBox="1">
            <a:spLocks noChangeArrowheads="1"/>
          </p:cNvSpPr>
          <p:nvPr/>
        </p:nvSpPr>
        <p:spPr bwMode="auto">
          <a:xfrm>
            <a:off x="7330468" y="5993078"/>
            <a:ext cx="1271561" cy="307777"/>
          </a:xfrm>
          <a:prstGeom prst="rect">
            <a:avLst/>
          </a:prstGeom>
          <a:noFill/>
          <a:ln w="9525">
            <a:noFill/>
            <a:miter lim="800000"/>
            <a:headEnd/>
            <a:tailEnd/>
          </a:ln>
        </p:spPr>
        <p:txBody>
          <a:bodyPr wrap="none">
            <a:spAutoFit/>
          </a:bodyPr>
          <a:lstStyle/>
          <a:p>
            <a:pPr algn="ctr" defTabSz="457200"/>
            <a:r>
              <a:rPr lang="en-US" sz="1400" dirty="0">
                <a:solidFill>
                  <a:prstClr val="black"/>
                </a:solidFill>
                <a:latin typeface="Avenir Book"/>
                <a:ea typeface="ＭＳ Ｐゴシック" pitchFamily="31" charset="-128"/>
                <a:cs typeface="Avenir Book"/>
              </a:rPr>
              <a:t>Programming</a:t>
            </a:r>
          </a:p>
        </p:txBody>
      </p:sp>
      <p:sp>
        <p:nvSpPr>
          <p:cNvPr id="79" name="Text Box 15"/>
          <p:cNvSpPr txBox="1">
            <a:spLocks noChangeArrowheads="1"/>
          </p:cNvSpPr>
          <p:nvPr/>
        </p:nvSpPr>
        <p:spPr bwMode="auto">
          <a:xfrm>
            <a:off x="7698607" y="4400603"/>
            <a:ext cx="560431" cy="307777"/>
          </a:xfrm>
          <a:prstGeom prst="rect">
            <a:avLst/>
          </a:prstGeom>
          <a:noFill/>
          <a:ln w="9525">
            <a:noFill/>
            <a:miter lim="800000"/>
            <a:headEnd/>
            <a:tailEnd/>
          </a:ln>
        </p:spPr>
        <p:txBody>
          <a:bodyPr wrap="none">
            <a:spAutoFit/>
          </a:bodyPr>
          <a:lstStyle/>
          <a:p>
            <a:pPr defTabSz="457200"/>
            <a:r>
              <a:rPr lang="en-US" sz="1400" dirty="0">
                <a:solidFill>
                  <a:prstClr val="black"/>
                </a:solidFill>
                <a:latin typeface="Avenir Book"/>
                <a:ea typeface="ＭＳ Ｐゴシック" pitchFamily="31" charset="-128"/>
                <a:cs typeface="Avenir Book"/>
              </a:rPr>
              <a:t>Web</a:t>
            </a:r>
          </a:p>
        </p:txBody>
      </p:sp>
      <p:sp>
        <p:nvSpPr>
          <p:cNvPr id="81" name="Rectangle 7"/>
          <p:cNvSpPr>
            <a:spLocks noChangeArrowheads="1"/>
          </p:cNvSpPr>
          <p:nvPr/>
        </p:nvSpPr>
        <p:spPr bwMode="auto">
          <a:xfrm>
            <a:off x="6975962" y="6246188"/>
            <a:ext cx="1980573" cy="230812"/>
          </a:xfrm>
          <a:prstGeom prst="rect">
            <a:avLst/>
          </a:prstGeom>
          <a:noFill/>
          <a:ln w="9525">
            <a:noFill/>
            <a:miter lim="800000"/>
            <a:headEnd/>
            <a:tailEnd/>
          </a:ln>
        </p:spPr>
        <p:txBody>
          <a:bodyPr wrap="square" lIns="45700" tIns="22850" rIns="45700" bIns="22850">
            <a:spAutoFit/>
          </a:bodyPr>
          <a:lstStyle/>
          <a:p>
            <a:pPr algn="ctr" defTabSz="457200"/>
            <a:r>
              <a:rPr lang="en-US" sz="1200" dirty="0">
                <a:solidFill>
                  <a:prstClr val="black"/>
                </a:solidFill>
                <a:latin typeface="Avenir Book"/>
                <a:ea typeface="ＭＳ Ｐゴシック" pitchFamily="31" charset="-128"/>
                <a:cs typeface="Avenir Book"/>
              </a:rPr>
              <a:t>Access for all levels of user</a:t>
            </a:r>
          </a:p>
        </p:txBody>
      </p:sp>
      <p:pic>
        <p:nvPicPr>
          <p:cNvPr id="82" name="Picture 81" descr="genepattern ui.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166148" y="3148709"/>
            <a:ext cx="1627492" cy="1283289"/>
          </a:xfrm>
          <a:prstGeom prst="rect">
            <a:avLst/>
          </a:prstGeom>
          <a:effectLst>
            <a:outerShdw blurRad="50800" dist="38100" dir="2700000" algn="tl" rotWithShape="0">
              <a:prstClr val="black">
                <a:alpha val="40000"/>
              </a:prstClr>
            </a:outerShdw>
          </a:effectLst>
        </p:spPr>
      </p:pic>
      <p:pic>
        <p:nvPicPr>
          <p:cNvPr id="90" name="Picture 1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40434" y="924165"/>
            <a:ext cx="1132232" cy="1006097"/>
          </a:xfrm>
          <a:prstGeom prst="rect">
            <a:avLst/>
          </a:prstGeom>
          <a:noFill/>
          <a:ln>
            <a:noFill/>
          </a:ln>
          <a:effectLst>
            <a:outerShdw blurRad="50800" dist="38100" dir="2700000" algn="tl" rotWithShape="0">
              <a:prstClr val="black">
                <a:alpha val="40000"/>
              </a:prstClr>
            </a:outerShdw>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98" name="Picture 18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827792" y="920760"/>
            <a:ext cx="1246606" cy="1054453"/>
          </a:xfrm>
          <a:prstGeom prst="rect">
            <a:avLst/>
          </a:prstGeom>
          <a:noFill/>
          <a:ln>
            <a:noFill/>
          </a:ln>
          <a:effectLst>
            <a:outerShdw blurRad="50800" dist="38100" dir="2700000" algn="tl" rotWithShape="0">
              <a:prstClr val="black">
                <a:alpha val="40000"/>
              </a:prstClr>
            </a:outerShdw>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0" name="Picture 9" descr="Notebook Excerpt.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166148" y="1072914"/>
            <a:ext cx="1564654" cy="1692328"/>
          </a:xfrm>
          <a:prstGeom prst="rect">
            <a:avLst/>
          </a:prstGeom>
          <a:effectLst>
            <a:outerShdw blurRad="50800" dist="38100" dir="2700000" algn="tl" rotWithShape="0">
              <a:prstClr val="black">
                <a:alpha val="40000"/>
              </a:prstClr>
            </a:outerShdw>
          </a:effectLst>
        </p:spPr>
      </p:pic>
      <p:pic>
        <p:nvPicPr>
          <p:cNvPr id="3" name="Picture 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703252" y="4961131"/>
            <a:ext cx="1607671" cy="128505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826536669"/>
      </p:ext>
    </p:extLst>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ChangeArrowheads="1"/>
          </p:cNvSpPr>
          <p:nvPr/>
        </p:nvSpPr>
        <p:spPr bwMode="auto">
          <a:xfrm>
            <a:off x="304800" y="6407"/>
            <a:ext cx="8572500" cy="400089"/>
          </a:xfrm>
          <a:prstGeom prst="rect">
            <a:avLst/>
          </a:prstGeom>
          <a:noFill/>
          <a:ln w="9525">
            <a:noFill/>
            <a:miter lim="800000"/>
            <a:headEnd/>
            <a:tailEnd/>
          </a:ln>
        </p:spPr>
        <p:txBody>
          <a:bodyPr lIns="45700" tIns="22850" rIns="45700" bIns="2285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300" b="1" i="0" u="none" strike="noStrike" kern="1200" cap="none" spc="0" normalizeH="0" baseline="0" noProof="0" dirty="0" smtClean="0">
                <a:ln>
                  <a:noFill/>
                </a:ln>
                <a:solidFill>
                  <a:srgbClr val="000000"/>
                </a:solidFill>
                <a:effectLst/>
                <a:uLnTx/>
                <a:uFillTx/>
                <a:latin typeface="Avenir Heavy"/>
                <a:ea typeface="ＭＳ Ｐゴシック" pitchFamily="31" charset="-128"/>
                <a:cs typeface="Avenir Heavy"/>
              </a:rPr>
              <a:t>The </a:t>
            </a:r>
            <a:r>
              <a:rPr kumimoji="0" lang="en-US" sz="2300" b="1" i="0" u="none" strike="noStrike" kern="1200" cap="none" spc="0" normalizeH="0" baseline="0" noProof="0" dirty="0" err="1" smtClean="0">
                <a:ln>
                  <a:noFill/>
                </a:ln>
                <a:solidFill>
                  <a:srgbClr val="000000"/>
                </a:solidFill>
                <a:effectLst/>
                <a:uLnTx/>
                <a:uFillTx/>
                <a:latin typeface="Avenir Heavy"/>
                <a:ea typeface="ＭＳ Ｐゴシック" pitchFamily="31" charset="-128"/>
                <a:cs typeface="Avenir Heavy"/>
              </a:rPr>
              <a:t>GenePattern</a:t>
            </a:r>
            <a:r>
              <a:rPr kumimoji="0" lang="en-US" sz="2300" b="1" i="0" u="none" strike="noStrike" kern="1200" cap="none" spc="0" normalizeH="0" baseline="0" noProof="0" dirty="0">
                <a:ln>
                  <a:noFill/>
                </a:ln>
                <a:solidFill>
                  <a:srgbClr val="000000"/>
                </a:solidFill>
                <a:effectLst/>
                <a:uLnTx/>
                <a:uFillTx/>
                <a:latin typeface="Avenir Heavy"/>
                <a:ea typeface="ＭＳ Ｐゴシック" pitchFamily="31" charset="-128"/>
                <a:cs typeface="Avenir Heavy"/>
              </a:rPr>
              <a:t> </a:t>
            </a:r>
            <a:r>
              <a:rPr kumimoji="0" lang="en-US" sz="2300" b="1" i="0" u="none" strike="noStrike" kern="1200" cap="none" spc="0" normalizeH="0" baseline="0" noProof="0" dirty="0" smtClean="0">
                <a:ln>
                  <a:noFill/>
                </a:ln>
                <a:solidFill>
                  <a:srgbClr val="000000"/>
                </a:solidFill>
                <a:effectLst/>
                <a:uLnTx/>
                <a:uFillTx/>
                <a:latin typeface="Avenir Heavy"/>
                <a:ea typeface="ＭＳ Ｐゴシック" pitchFamily="31" charset="-128"/>
                <a:cs typeface="Avenir Heavy"/>
              </a:rPr>
              <a:t>Ecosystem: Architecture</a:t>
            </a:r>
            <a:endParaRPr kumimoji="0" lang="en-US" sz="2300" b="1" i="0" u="none" strike="noStrike" kern="1200" cap="none" spc="0" normalizeH="0" baseline="0" noProof="0" dirty="0">
              <a:ln>
                <a:noFill/>
              </a:ln>
              <a:solidFill>
                <a:srgbClr val="000000"/>
              </a:solidFill>
              <a:effectLst/>
              <a:uLnTx/>
              <a:uFillTx/>
              <a:latin typeface="Avenir Heavy"/>
              <a:ea typeface="ＭＳ Ｐゴシック" pitchFamily="31" charset="-128"/>
              <a:cs typeface="Avenir Heavy"/>
            </a:endParaRPr>
          </a:p>
        </p:txBody>
      </p:sp>
      <p:sp>
        <p:nvSpPr>
          <p:cNvPr id="2" name="Rounded Rectangle 1"/>
          <p:cNvSpPr/>
          <p:nvPr/>
        </p:nvSpPr>
        <p:spPr>
          <a:xfrm>
            <a:off x="161983" y="536562"/>
            <a:ext cx="6402939" cy="1723368"/>
          </a:xfrm>
          <a:prstGeom prst="roundRect">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63495" name="Rectangle 7"/>
          <p:cNvSpPr>
            <a:spLocks noChangeArrowheads="1"/>
          </p:cNvSpPr>
          <p:nvPr/>
        </p:nvSpPr>
        <p:spPr bwMode="auto">
          <a:xfrm>
            <a:off x="202962" y="561948"/>
            <a:ext cx="6107961" cy="292368"/>
          </a:xfrm>
          <a:prstGeom prst="rect">
            <a:avLst/>
          </a:prstGeom>
          <a:noFill/>
          <a:ln w="9525">
            <a:noFill/>
            <a:miter lim="800000"/>
            <a:headEnd/>
            <a:tailEnd/>
          </a:ln>
        </p:spPr>
        <p:txBody>
          <a:bodyPr wrap="square" lIns="45700" tIns="22850" rIns="45700" bIns="2285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smtClean="0">
                <a:ln>
                  <a:noFill/>
                </a:ln>
                <a:solidFill>
                  <a:prstClr val="black"/>
                </a:solidFill>
                <a:effectLst/>
                <a:uLnTx/>
                <a:uFillTx/>
                <a:latin typeface="Avenir Heavy"/>
                <a:ea typeface="ＭＳ Ｐゴシック" pitchFamily="31" charset="-128"/>
                <a:cs typeface="Avenir Heavy"/>
              </a:rPr>
              <a:t>Tool Library</a:t>
            </a:r>
            <a:endParaRPr kumimoji="0" lang="en-US" sz="1600" b="0" i="0" u="none" strike="noStrike" kern="1200" cap="none" spc="0" normalizeH="0" baseline="0" noProof="0" dirty="0">
              <a:ln>
                <a:noFill/>
              </a:ln>
              <a:solidFill>
                <a:prstClr val="black"/>
              </a:solidFill>
              <a:effectLst/>
              <a:uLnTx/>
              <a:uFillTx/>
              <a:latin typeface="Avenir Heavy"/>
              <a:ea typeface="ＭＳ Ｐゴシック" pitchFamily="31" charset="-128"/>
              <a:cs typeface="Avenir Heavy"/>
            </a:endParaRPr>
          </a:p>
        </p:txBody>
      </p:sp>
      <p:sp>
        <p:nvSpPr>
          <p:cNvPr id="63539" name="Text Box 51"/>
          <p:cNvSpPr txBox="1">
            <a:spLocks noChangeArrowheads="1"/>
          </p:cNvSpPr>
          <p:nvPr/>
        </p:nvSpPr>
        <p:spPr bwMode="auto">
          <a:xfrm>
            <a:off x="317897" y="1421720"/>
            <a:ext cx="936687" cy="306387"/>
          </a:xfrm>
          <a:prstGeom prst="rect">
            <a:avLst/>
          </a:prstGeom>
          <a:solidFill>
            <a:srgbClr val="99CCFF"/>
          </a:solidFill>
          <a:ln w="9525">
            <a:noFill/>
            <a:miter lim="800000"/>
            <a:headEnd/>
            <a:tailEnd/>
          </a:ln>
          <a:effectLst>
            <a:outerShdw blurRad="50800" dist="38100" dir="2700000" algn="tl" rotWithShape="0">
              <a:prstClr val="black">
                <a:alpha val="40000"/>
              </a:prstClr>
            </a:outerShdw>
          </a:effectLst>
        </p:spPr>
        <p:txBody>
          <a:bodyP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alibri"/>
                <a:ea typeface="ＭＳ Ｐゴシック" pitchFamily="31" charset="-128"/>
                <a:cs typeface="+mn-cs"/>
              </a:rPr>
              <a:t>GISTIC</a:t>
            </a:r>
          </a:p>
        </p:txBody>
      </p:sp>
      <p:sp>
        <p:nvSpPr>
          <p:cNvPr id="63541" name="Text Box 53"/>
          <p:cNvSpPr txBox="1">
            <a:spLocks noChangeArrowheads="1"/>
          </p:cNvSpPr>
          <p:nvPr/>
        </p:nvSpPr>
        <p:spPr bwMode="auto">
          <a:xfrm>
            <a:off x="2287568" y="1421720"/>
            <a:ext cx="936687" cy="292388"/>
          </a:xfrm>
          <a:prstGeom prst="rect">
            <a:avLst/>
          </a:prstGeom>
          <a:solidFill>
            <a:srgbClr val="99CCFF"/>
          </a:solidFill>
          <a:ln w="9525">
            <a:noFill/>
            <a:miter lim="800000"/>
            <a:headEnd/>
            <a:tailEnd/>
          </a:ln>
          <a:effectLst>
            <a:outerShdw blurRad="50800" dist="38100" dir="2700000" algn="tl" rotWithShape="0">
              <a:prstClr val="black">
                <a:alpha val="40000"/>
              </a:prstClr>
            </a:outerShdw>
          </a:effectLst>
        </p:spPr>
        <p:txBody>
          <a:bodyP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dirty="0" err="1" smtClean="0">
                <a:ln>
                  <a:noFill/>
                </a:ln>
                <a:solidFill>
                  <a:srgbClr val="000000"/>
                </a:solidFill>
                <a:effectLst/>
                <a:uLnTx/>
                <a:uFillTx/>
                <a:latin typeface="Calibri"/>
                <a:ea typeface="ＭＳ Ｐゴシック" pitchFamily="31" charset="-128"/>
                <a:cs typeface="+mn-cs"/>
              </a:rPr>
              <a:t>Tophat</a:t>
            </a:r>
            <a:endParaRPr kumimoji="0" lang="en-US" sz="1300" b="0" i="0" u="none" strike="noStrike" kern="1200" cap="none" spc="0" normalizeH="0" baseline="0" noProof="0" dirty="0">
              <a:ln>
                <a:noFill/>
              </a:ln>
              <a:solidFill>
                <a:srgbClr val="000000"/>
              </a:solidFill>
              <a:effectLst/>
              <a:uLnTx/>
              <a:uFillTx/>
              <a:latin typeface="Calibri"/>
              <a:ea typeface="ＭＳ Ｐゴシック" pitchFamily="31" charset="-128"/>
              <a:cs typeface="+mn-cs"/>
            </a:endParaRPr>
          </a:p>
        </p:txBody>
      </p:sp>
      <p:sp>
        <p:nvSpPr>
          <p:cNvPr id="63542" name="Text Box 54"/>
          <p:cNvSpPr txBox="1">
            <a:spLocks noChangeArrowheads="1"/>
          </p:cNvSpPr>
          <p:nvPr/>
        </p:nvSpPr>
        <p:spPr bwMode="auto">
          <a:xfrm>
            <a:off x="1315473" y="1413253"/>
            <a:ext cx="936687" cy="314325"/>
          </a:xfrm>
          <a:prstGeom prst="rect">
            <a:avLst/>
          </a:prstGeom>
          <a:solidFill>
            <a:srgbClr val="99CCFF"/>
          </a:solidFill>
          <a:ln w="9525">
            <a:noFill/>
            <a:miter lim="800000"/>
            <a:headEnd/>
            <a:tailEnd/>
          </a:ln>
          <a:effectLst>
            <a:outerShdw blurRad="50800" dist="38100" dir="2700000" algn="tl" rotWithShape="0">
              <a:prstClr val="black">
                <a:alpha val="40000"/>
              </a:prstClr>
            </a:outerShdw>
          </a:effectLst>
        </p:spPr>
        <p:txBody>
          <a:bodyP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alibri"/>
                <a:ea typeface="ＭＳ Ｐゴシック" pitchFamily="31" charset="-128"/>
                <a:cs typeface="+mn-cs"/>
              </a:rPr>
              <a:t>GSEA</a:t>
            </a:r>
          </a:p>
        </p:txBody>
      </p:sp>
      <p:sp>
        <p:nvSpPr>
          <p:cNvPr id="63543" name="Text Box 55"/>
          <p:cNvSpPr txBox="1">
            <a:spLocks noChangeArrowheads="1"/>
          </p:cNvSpPr>
          <p:nvPr/>
        </p:nvSpPr>
        <p:spPr bwMode="auto">
          <a:xfrm>
            <a:off x="317897" y="955822"/>
            <a:ext cx="936687" cy="314325"/>
          </a:xfrm>
          <a:prstGeom prst="rect">
            <a:avLst/>
          </a:prstGeom>
          <a:solidFill>
            <a:srgbClr val="99CCFF"/>
          </a:solidFill>
          <a:ln w="9525">
            <a:noFill/>
            <a:miter lim="800000"/>
            <a:headEnd/>
            <a:tailEnd/>
          </a:ln>
          <a:effectLst>
            <a:outerShdw blurRad="50800" dist="38100" dir="2700000" algn="tl" rotWithShape="0">
              <a:prstClr val="black">
                <a:alpha val="40000"/>
              </a:prstClr>
            </a:outerShdw>
          </a:effectLst>
        </p:spPr>
        <p:txBody>
          <a:bodyP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alibri"/>
                <a:ea typeface="ＭＳ Ｐゴシック" pitchFamily="31" charset="-128"/>
                <a:cs typeface="+mn-cs"/>
              </a:rPr>
              <a:t>NMF</a:t>
            </a:r>
          </a:p>
        </p:txBody>
      </p:sp>
      <p:sp>
        <p:nvSpPr>
          <p:cNvPr id="63544" name="Text Box 56"/>
          <p:cNvSpPr txBox="1">
            <a:spLocks noChangeArrowheads="1"/>
          </p:cNvSpPr>
          <p:nvPr/>
        </p:nvSpPr>
        <p:spPr bwMode="auto">
          <a:xfrm>
            <a:off x="2287568" y="962669"/>
            <a:ext cx="936687" cy="314325"/>
          </a:xfrm>
          <a:prstGeom prst="rect">
            <a:avLst/>
          </a:prstGeom>
          <a:solidFill>
            <a:srgbClr val="99CCFF"/>
          </a:solidFill>
          <a:ln w="9525">
            <a:noFill/>
            <a:miter lim="800000"/>
            <a:headEnd/>
            <a:tailEnd/>
          </a:ln>
          <a:effectLst>
            <a:outerShdw blurRad="50800" dist="38100" dir="2700000" algn="tl" rotWithShape="0">
              <a:prstClr val="black">
                <a:alpha val="40000"/>
              </a:prstClr>
            </a:outerShdw>
          </a:effectLst>
        </p:spPr>
        <p:txBody>
          <a:bodyP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smtClean="0">
                <a:ln>
                  <a:noFill/>
                </a:ln>
                <a:solidFill>
                  <a:srgbClr val="000000"/>
                </a:solidFill>
                <a:effectLst/>
                <a:uLnTx/>
                <a:uFillTx/>
                <a:latin typeface="Calibri"/>
                <a:ea typeface="ＭＳ Ｐゴシック" pitchFamily="31" charset="-128"/>
                <a:cs typeface="+mn-cs"/>
              </a:rPr>
              <a:t>MuTect</a:t>
            </a:r>
            <a:endParaRPr kumimoji="0" lang="en-US" sz="1400" b="0" i="0" u="none" strike="noStrike" kern="1200" cap="none" spc="0" normalizeH="0" baseline="0" noProof="0" dirty="0">
              <a:ln>
                <a:noFill/>
              </a:ln>
              <a:solidFill>
                <a:srgbClr val="000000"/>
              </a:solidFill>
              <a:effectLst/>
              <a:uLnTx/>
              <a:uFillTx/>
              <a:latin typeface="Calibri"/>
              <a:ea typeface="ＭＳ Ｐゴシック" pitchFamily="31" charset="-128"/>
              <a:cs typeface="+mn-cs"/>
            </a:endParaRPr>
          </a:p>
        </p:txBody>
      </p:sp>
      <p:sp>
        <p:nvSpPr>
          <p:cNvPr id="63545" name="Text Box 57"/>
          <p:cNvSpPr txBox="1">
            <a:spLocks noChangeArrowheads="1"/>
          </p:cNvSpPr>
          <p:nvPr/>
        </p:nvSpPr>
        <p:spPr bwMode="auto">
          <a:xfrm>
            <a:off x="1315473" y="959228"/>
            <a:ext cx="936687" cy="307777"/>
          </a:xfrm>
          <a:prstGeom prst="rect">
            <a:avLst/>
          </a:prstGeom>
          <a:solidFill>
            <a:srgbClr val="99CCFD"/>
          </a:solidFill>
          <a:ln w="9525">
            <a:noFill/>
            <a:miter lim="800000"/>
            <a:headEnd/>
            <a:tailEnd/>
          </a:ln>
          <a:effectLst>
            <a:outerShdw blurRad="50800" dist="38100" dir="2700000" algn="tl" rotWithShape="0">
              <a:prstClr val="black">
                <a:alpha val="40000"/>
              </a:prstClr>
            </a:outerShdw>
          </a:effectLst>
        </p:spPr>
        <p:txBody>
          <a:bodyP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smtClean="0">
                <a:ln>
                  <a:noFill/>
                </a:ln>
                <a:solidFill>
                  <a:srgbClr val="000000"/>
                </a:solidFill>
                <a:effectLst/>
                <a:uLnTx/>
                <a:uFillTx/>
                <a:latin typeface="Calibri"/>
                <a:ea typeface="ＭＳ Ｐゴシック" pitchFamily="31" charset="-128"/>
                <a:cs typeface="+mn-cs"/>
              </a:rPr>
              <a:t>Cuffdiff</a:t>
            </a:r>
            <a:endParaRPr kumimoji="0" lang="en-US" sz="1400" b="0" i="0" u="none" strike="noStrike" kern="1200" cap="none" spc="0" normalizeH="0" baseline="0" noProof="0" dirty="0">
              <a:ln>
                <a:noFill/>
              </a:ln>
              <a:solidFill>
                <a:srgbClr val="000000"/>
              </a:solidFill>
              <a:effectLst/>
              <a:uLnTx/>
              <a:uFillTx/>
              <a:latin typeface="Calibri"/>
              <a:ea typeface="ＭＳ Ｐゴシック" pitchFamily="31" charset="-128"/>
              <a:cs typeface="+mn-cs"/>
            </a:endParaRPr>
          </a:p>
        </p:txBody>
      </p:sp>
      <p:sp>
        <p:nvSpPr>
          <p:cNvPr id="58" name="Rectangle 7"/>
          <p:cNvSpPr>
            <a:spLocks noChangeArrowheads="1"/>
          </p:cNvSpPr>
          <p:nvPr/>
        </p:nvSpPr>
        <p:spPr bwMode="auto">
          <a:xfrm>
            <a:off x="181511" y="1975213"/>
            <a:ext cx="6200967" cy="230812"/>
          </a:xfrm>
          <a:prstGeom prst="rect">
            <a:avLst/>
          </a:prstGeom>
          <a:noFill/>
          <a:ln w="9525">
            <a:noFill/>
            <a:miter lim="800000"/>
            <a:headEnd/>
            <a:tailEnd/>
          </a:ln>
        </p:spPr>
        <p:txBody>
          <a:bodyPr wrap="square" lIns="45700" tIns="22850" rIns="45700" bIns="2285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venir Book"/>
                <a:ea typeface="ＭＳ Ｐゴシック" pitchFamily="31" charset="-128"/>
                <a:cs typeface="Avenir Book"/>
              </a:rPr>
              <a:t>Hundreds of </a:t>
            </a:r>
            <a:r>
              <a:rPr kumimoji="0" lang="en-US" sz="1200" b="0" i="0" u="none" strike="noStrike" kern="1200" cap="none" spc="0" normalizeH="0" baseline="0" noProof="0" dirty="0" smtClean="0">
                <a:ln>
                  <a:noFill/>
                </a:ln>
                <a:solidFill>
                  <a:prstClr val="black"/>
                </a:solidFill>
                <a:effectLst/>
                <a:uLnTx/>
                <a:uFillTx/>
                <a:latin typeface="Avenir Book"/>
                <a:ea typeface="ＭＳ Ｐゴシック" pitchFamily="31" charset="-128"/>
                <a:cs typeface="Avenir Book"/>
              </a:rPr>
              <a:t>analysis </a:t>
            </a:r>
            <a:r>
              <a:rPr kumimoji="0" lang="en-US" sz="1200" b="0" i="0" u="none" strike="noStrike" kern="1200" cap="none" spc="0" normalizeH="0" baseline="0" noProof="0" dirty="0">
                <a:ln>
                  <a:noFill/>
                </a:ln>
                <a:solidFill>
                  <a:prstClr val="black"/>
                </a:solidFill>
                <a:effectLst/>
                <a:uLnTx/>
                <a:uFillTx/>
                <a:latin typeface="Avenir Book"/>
                <a:ea typeface="ＭＳ Ｐゴシック" pitchFamily="31" charset="-128"/>
                <a:cs typeface="Avenir Book"/>
              </a:rPr>
              <a:t>and </a:t>
            </a:r>
            <a:r>
              <a:rPr kumimoji="0" lang="en-US" sz="1200" b="0" i="0" u="none" strike="noStrike" kern="1200" cap="none" spc="0" normalizeH="0" baseline="0" noProof="0" dirty="0" smtClean="0">
                <a:ln>
                  <a:noFill/>
                </a:ln>
                <a:solidFill>
                  <a:prstClr val="black"/>
                </a:solidFill>
                <a:effectLst/>
                <a:uLnTx/>
                <a:uFillTx/>
                <a:latin typeface="Avenir Book"/>
                <a:ea typeface="ＭＳ Ｐゴシック" pitchFamily="31" charset="-128"/>
                <a:cs typeface="Avenir Book"/>
              </a:rPr>
              <a:t>visualization tools</a:t>
            </a:r>
            <a:endParaRPr kumimoji="0" lang="en-US" sz="1200" b="0" i="0" u="none" strike="noStrike" kern="1200" cap="none" spc="0" normalizeH="0" baseline="0" noProof="0" dirty="0">
              <a:ln>
                <a:noFill/>
              </a:ln>
              <a:solidFill>
                <a:prstClr val="black"/>
              </a:solidFill>
              <a:effectLst/>
              <a:uLnTx/>
              <a:uFillTx/>
              <a:latin typeface="Avenir Book"/>
              <a:ea typeface="ＭＳ Ｐゴシック" pitchFamily="31" charset="-128"/>
              <a:cs typeface="Avenir Book"/>
            </a:endParaRPr>
          </a:p>
        </p:txBody>
      </p:sp>
      <p:sp>
        <p:nvSpPr>
          <p:cNvPr id="93" name="Rounded Rectangle 92"/>
          <p:cNvSpPr/>
          <p:nvPr/>
        </p:nvSpPr>
        <p:spPr>
          <a:xfrm>
            <a:off x="4155866" y="4581615"/>
            <a:ext cx="2577479" cy="2086120"/>
          </a:xfrm>
          <a:prstGeom prst="roundRect">
            <a:avLst/>
          </a:prstGeom>
          <a:solidFill>
            <a:srgbClr val="F2F2F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94" name="Rectangle 8"/>
          <p:cNvSpPr>
            <a:spLocks noChangeArrowheads="1"/>
          </p:cNvSpPr>
          <p:nvPr/>
        </p:nvSpPr>
        <p:spPr bwMode="auto">
          <a:xfrm>
            <a:off x="4252333" y="4643209"/>
            <a:ext cx="2400300" cy="292368"/>
          </a:xfrm>
          <a:prstGeom prst="rect">
            <a:avLst/>
          </a:prstGeom>
          <a:noFill/>
          <a:ln w="9525">
            <a:noFill/>
            <a:miter lim="800000"/>
            <a:headEnd/>
            <a:tailEnd/>
          </a:ln>
        </p:spPr>
        <p:txBody>
          <a:bodyPr lIns="45700" tIns="22850" rIns="45700" bIns="2285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smtClean="0">
                <a:ln>
                  <a:noFill/>
                </a:ln>
                <a:solidFill>
                  <a:prstClr val="black"/>
                </a:solidFill>
                <a:effectLst/>
                <a:uLnTx/>
                <a:uFillTx/>
                <a:latin typeface="Avenir Heavy"/>
                <a:ea typeface="ＭＳ Ｐゴシック" pitchFamily="31" charset="-128"/>
                <a:cs typeface="Avenir Heavy"/>
              </a:rPr>
              <a:t>Create</a:t>
            </a:r>
            <a:r>
              <a:rPr kumimoji="0" lang="en-US" sz="1600" b="0" i="0" u="none" strike="noStrike" kern="1200" cap="none" spc="0" normalizeH="0" noProof="0" dirty="0" smtClean="0">
                <a:ln>
                  <a:noFill/>
                </a:ln>
                <a:solidFill>
                  <a:prstClr val="black"/>
                </a:solidFill>
                <a:effectLst/>
                <a:uLnTx/>
                <a:uFillTx/>
                <a:latin typeface="Avenir Heavy"/>
                <a:ea typeface="ＭＳ Ｐゴシック" pitchFamily="31" charset="-128"/>
                <a:cs typeface="Avenir Heavy"/>
              </a:rPr>
              <a:t> your own tool</a:t>
            </a:r>
            <a:endParaRPr kumimoji="0" lang="en-US" sz="1600" b="0" i="0" u="none" strike="noStrike" kern="1200" cap="none" spc="0" normalizeH="0" baseline="0" noProof="0" dirty="0">
              <a:ln>
                <a:noFill/>
              </a:ln>
              <a:solidFill>
                <a:prstClr val="black"/>
              </a:solidFill>
              <a:effectLst/>
              <a:uLnTx/>
              <a:uFillTx/>
              <a:latin typeface="Avenir Heavy"/>
              <a:ea typeface="ＭＳ Ｐゴシック" pitchFamily="31" charset="-128"/>
              <a:cs typeface="Avenir Heavy"/>
            </a:endParaRPr>
          </a:p>
        </p:txBody>
      </p:sp>
      <p:sp>
        <p:nvSpPr>
          <p:cNvPr id="96" name="Rectangle 7"/>
          <p:cNvSpPr>
            <a:spLocks noChangeArrowheads="1"/>
          </p:cNvSpPr>
          <p:nvPr/>
        </p:nvSpPr>
        <p:spPr bwMode="auto">
          <a:xfrm>
            <a:off x="4198585" y="6246188"/>
            <a:ext cx="2502370" cy="230812"/>
          </a:xfrm>
          <a:prstGeom prst="rect">
            <a:avLst/>
          </a:prstGeom>
          <a:noFill/>
          <a:ln w="9525">
            <a:noFill/>
            <a:miter lim="800000"/>
            <a:headEnd/>
            <a:tailEnd/>
          </a:ln>
        </p:spPr>
        <p:txBody>
          <a:bodyPr wrap="square" lIns="45700" tIns="22850" rIns="45700" bIns="2285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venir Book"/>
                <a:ea typeface="ＭＳ Ｐゴシック" pitchFamily="31" charset="-128"/>
                <a:cs typeface="Avenir Book"/>
              </a:rPr>
              <a:t>Easy addition of new tools</a:t>
            </a:r>
          </a:p>
        </p:txBody>
      </p:sp>
      <p:sp>
        <p:nvSpPr>
          <p:cNvPr id="77" name="Rounded Rectangle 76"/>
          <p:cNvSpPr/>
          <p:nvPr/>
        </p:nvSpPr>
        <p:spPr>
          <a:xfrm>
            <a:off x="4168182" y="2386102"/>
            <a:ext cx="2484451" cy="2090811"/>
          </a:xfrm>
          <a:prstGeom prst="roundRect">
            <a:avLst/>
          </a:prstGeom>
          <a:solidFill>
            <a:srgbClr val="F2F2F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78" name="Rectangle 8"/>
          <p:cNvSpPr>
            <a:spLocks noChangeArrowheads="1"/>
          </p:cNvSpPr>
          <p:nvPr/>
        </p:nvSpPr>
        <p:spPr bwMode="auto">
          <a:xfrm>
            <a:off x="4610966" y="2491133"/>
            <a:ext cx="1476660" cy="475666"/>
          </a:xfrm>
          <a:prstGeom prst="rect">
            <a:avLst/>
          </a:prstGeom>
          <a:noFill/>
          <a:ln w="9525">
            <a:noFill/>
            <a:miter lim="800000"/>
            <a:headEnd/>
            <a:tailEnd/>
          </a:ln>
        </p:spPr>
        <p:txBody>
          <a:bodyPr wrap="square" lIns="45700" tIns="22850" rIns="45700" bIns="2285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smtClean="0">
                <a:ln>
                  <a:noFill/>
                </a:ln>
                <a:solidFill>
                  <a:prstClr val="black"/>
                </a:solidFill>
                <a:effectLst/>
                <a:uLnTx/>
                <a:uFillTx/>
                <a:latin typeface="Avenir Heavy"/>
                <a:ea typeface="ＭＳ Ｐゴシック" pitchFamily="31" charset="-128"/>
                <a:cs typeface="Avenir Heavy"/>
              </a:rPr>
              <a:t>Analysis Engine</a:t>
            </a:r>
            <a:endParaRPr kumimoji="0" lang="en-US" sz="1600" b="0" i="0" u="none" strike="noStrike" kern="1200" cap="none" spc="0" normalizeH="0" baseline="0" noProof="0" dirty="0">
              <a:ln>
                <a:noFill/>
              </a:ln>
              <a:solidFill>
                <a:prstClr val="black"/>
              </a:solidFill>
              <a:effectLst/>
              <a:uLnTx/>
              <a:uFillTx/>
              <a:latin typeface="Avenir Heavy"/>
              <a:ea typeface="ＭＳ Ｐゴシック" pitchFamily="31" charset="-128"/>
              <a:cs typeface="Avenir Heavy"/>
            </a:endParaRPr>
          </a:p>
        </p:txBody>
      </p:sp>
      <p:sp>
        <p:nvSpPr>
          <p:cNvPr id="80" name="Rectangle 7"/>
          <p:cNvSpPr>
            <a:spLocks noChangeArrowheads="1"/>
          </p:cNvSpPr>
          <p:nvPr/>
        </p:nvSpPr>
        <p:spPr bwMode="auto">
          <a:xfrm>
            <a:off x="4420097" y="3692103"/>
            <a:ext cx="2080846" cy="784810"/>
          </a:xfrm>
          <a:prstGeom prst="rect">
            <a:avLst/>
          </a:prstGeom>
          <a:noFill/>
          <a:ln w="9525">
            <a:noFill/>
            <a:miter lim="800000"/>
            <a:headEnd/>
            <a:tailEnd/>
          </a:ln>
        </p:spPr>
        <p:txBody>
          <a:bodyPr wrap="square" lIns="45700" tIns="22850" rIns="45700" bIns="2285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prstClr val="black"/>
                </a:solidFill>
                <a:effectLst/>
                <a:uLnTx/>
                <a:uFillTx/>
                <a:latin typeface="Avenir Book"/>
                <a:ea typeface="ＭＳ Ｐゴシック" pitchFamily="31" charset="-128"/>
                <a:cs typeface="Avenir Book"/>
              </a:rPr>
              <a:t>Record/replay analyses</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prstClr val="black"/>
                </a:solidFill>
                <a:effectLst/>
                <a:uLnTx/>
                <a:uFillTx/>
                <a:latin typeface="Avenir Book"/>
                <a:ea typeface="ＭＳ Ｐゴシック" pitchFamily="31" charset="-128"/>
                <a:cs typeface="Avenir Book"/>
              </a:rPr>
              <a:t>Versioning of methods</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prstClr val="black"/>
                </a:solidFill>
                <a:effectLst/>
                <a:uLnTx/>
                <a:uFillTx/>
                <a:latin typeface="Avenir Book"/>
                <a:ea typeface="ＭＳ Ｐゴシック" pitchFamily="31" charset="-128"/>
                <a:cs typeface="Avenir Book"/>
              </a:rPr>
              <a:t>Web service access</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Avenir Book"/>
              <a:ea typeface="ＭＳ Ｐゴシック" pitchFamily="31" charset="-128"/>
              <a:cs typeface="Avenir Book"/>
            </a:endParaRPr>
          </a:p>
        </p:txBody>
      </p:sp>
      <p:pic>
        <p:nvPicPr>
          <p:cNvPr id="5" name="Picture 4" descr="DocSystem_icon_nobg.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5062294" y="2970844"/>
            <a:ext cx="587389" cy="746372"/>
          </a:xfrm>
          <a:prstGeom prst="rect">
            <a:avLst/>
          </a:prstGeom>
        </p:spPr>
      </p:pic>
      <p:sp>
        <p:nvSpPr>
          <p:cNvPr id="75" name="Text Box 53"/>
          <p:cNvSpPr txBox="1">
            <a:spLocks noChangeArrowheads="1"/>
          </p:cNvSpPr>
          <p:nvPr/>
        </p:nvSpPr>
        <p:spPr bwMode="auto">
          <a:xfrm>
            <a:off x="3270998" y="1304492"/>
            <a:ext cx="530287" cy="369332"/>
          </a:xfrm>
          <a:prstGeom prst="rect">
            <a:avLst/>
          </a:prstGeom>
          <a:noFill/>
          <a:ln w="9525">
            <a:noFill/>
            <a:miter lim="800000"/>
            <a:headEnd/>
            <a:tailEnd/>
          </a:ln>
          <a:effectLst>
            <a:outerShdw blurRad="50800" dist="38100" dir="2700000" algn="tl" rotWithShape="0">
              <a:prstClr val="black">
                <a:alpha val="40000"/>
              </a:prstClr>
            </a:outerShdw>
          </a:effectLst>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srgbClr val="000000"/>
                </a:solidFill>
                <a:effectLst/>
                <a:uLnTx/>
                <a:uFillTx/>
                <a:latin typeface="Calibri"/>
                <a:ea typeface="ＭＳ Ｐゴシック" pitchFamily="31" charset="-128"/>
                <a:cs typeface="+mn-cs"/>
              </a:rPr>
              <a:t>…</a:t>
            </a:r>
          </a:p>
        </p:txBody>
      </p:sp>
      <p:sp>
        <p:nvSpPr>
          <p:cNvPr id="76" name="Text Box 56"/>
          <p:cNvSpPr txBox="1">
            <a:spLocks noChangeArrowheads="1"/>
          </p:cNvSpPr>
          <p:nvPr/>
        </p:nvSpPr>
        <p:spPr bwMode="auto">
          <a:xfrm>
            <a:off x="3270999" y="845441"/>
            <a:ext cx="530286" cy="400110"/>
          </a:xfrm>
          <a:prstGeom prst="rect">
            <a:avLst/>
          </a:prstGeom>
          <a:noFill/>
          <a:ln w="9525">
            <a:noFill/>
            <a:miter lim="800000"/>
            <a:headEnd/>
            <a:tailEnd/>
          </a:ln>
          <a:effectLst>
            <a:outerShdw blurRad="50800" dist="38100" dir="2700000" algn="tl" rotWithShape="0">
              <a:prstClr val="black">
                <a:alpha val="40000"/>
              </a:prstClr>
            </a:outerShdw>
          </a:effectLst>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smtClean="0">
                <a:ln>
                  <a:noFill/>
                </a:ln>
                <a:solidFill>
                  <a:srgbClr val="000000"/>
                </a:solidFill>
                <a:effectLst/>
                <a:uLnTx/>
                <a:uFillTx/>
                <a:latin typeface="Calibri"/>
                <a:ea typeface="ＭＳ Ｐゴシック" pitchFamily="31" charset="-128"/>
                <a:cs typeface="+mn-cs"/>
              </a:rPr>
              <a:t>…</a:t>
            </a:r>
            <a:endParaRPr kumimoji="0" lang="en-US" sz="2000" b="0" i="0" u="none" strike="noStrike" kern="1200" cap="none" spc="0" normalizeH="0" baseline="0" noProof="0" dirty="0">
              <a:ln>
                <a:noFill/>
              </a:ln>
              <a:solidFill>
                <a:srgbClr val="000000"/>
              </a:solidFill>
              <a:effectLst/>
              <a:uLnTx/>
              <a:uFillTx/>
              <a:latin typeface="Calibri"/>
              <a:ea typeface="ＭＳ Ｐゴシック" pitchFamily="31" charset="-128"/>
              <a:cs typeface="+mn-cs"/>
            </a:endParaRPr>
          </a:p>
        </p:txBody>
      </p:sp>
      <p:sp>
        <p:nvSpPr>
          <p:cNvPr id="86" name="Rounded Rectangle 85"/>
          <p:cNvSpPr/>
          <p:nvPr/>
        </p:nvSpPr>
        <p:spPr>
          <a:xfrm>
            <a:off x="64787" y="2386103"/>
            <a:ext cx="3950367" cy="4404866"/>
          </a:xfrm>
          <a:prstGeom prst="roundRect">
            <a:avLst/>
          </a:prstGeom>
          <a:solidFill>
            <a:srgbClr val="F2F2F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91" name="Rectangle 4"/>
          <p:cNvSpPr>
            <a:spLocks noChangeArrowheads="1"/>
          </p:cNvSpPr>
          <p:nvPr/>
        </p:nvSpPr>
        <p:spPr bwMode="auto">
          <a:xfrm>
            <a:off x="694635" y="2431191"/>
            <a:ext cx="2705100" cy="292368"/>
          </a:xfrm>
          <a:prstGeom prst="rect">
            <a:avLst/>
          </a:prstGeom>
          <a:noFill/>
          <a:ln w="9525">
            <a:noFill/>
            <a:miter lim="800000"/>
            <a:headEnd/>
            <a:tailEnd/>
          </a:ln>
        </p:spPr>
        <p:txBody>
          <a:bodyPr lIns="45700" tIns="22850" rIns="45700" bIns="2285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smtClean="0">
                <a:ln>
                  <a:noFill/>
                </a:ln>
                <a:solidFill>
                  <a:prstClr val="black"/>
                </a:solidFill>
                <a:effectLst/>
                <a:uLnTx/>
                <a:uFillTx/>
                <a:latin typeface="Avenir Heavy"/>
                <a:ea typeface="ＭＳ Ｐゴシック" pitchFamily="31" charset="-128"/>
                <a:cs typeface="Avenir Heavy"/>
              </a:rPr>
              <a:t>Workflows</a:t>
            </a:r>
            <a:endParaRPr kumimoji="0" lang="en-US" sz="1600" b="0" i="0" u="none" strike="noStrike" kern="1200" cap="none" spc="0" normalizeH="0" baseline="0" noProof="0" dirty="0">
              <a:ln>
                <a:noFill/>
              </a:ln>
              <a:solidFill>
                <a:prstClr val="black"/>
              </a:solidFill>
              <a:effectLst/>
              <a:uLnTx/>
              <a:uFillTx/>
              <a:latin typeface="Avenir Heavy"/>
              <a:ea typeface="ＭＳ Ｐゴシック" pitchFamily="31" charset="-128"/>
              <a:cs typeface="Avenir Heavy"/>
            </a:endParaRPr>
          </a:p>
        </p:txBody>
      </p:sp>
      <p:sp>
        <p:nvSpPr>
          <p:cNvPr id="92" name="Text Box 16"/>
          <p:cNvSpPr txBox="1">
            <a:spLocks noChangeArrowheads="1"/>
          </p:cNvSpPr>
          <p:nvPr/>
        </p:nvSpPr>
        <p:spPr bwMode="auto">
          <a:xfrm>
            <a:off x="808935" y="2806276"/>
            <a:ext cx="1219200" cy="249238"/>
          </a:xfrm>
          <a:prstGeom prst="rect">
            <a:avLst/>
          </a:prstGeom>
          <a:solidFill>
            <a:schemeClr val="accent6">
              <a:lumMod val="20000"/>
              <a:lumOff val="80000"/>
            </a:schemeClr>
          </a:solidFill>
          <a:ln w="12700">
            <a:noFill/>
            <a:miter lim="800000"/>
            <a:headEnd/>
            <a:tailEnd/>
          </a:ln>
          <a:effectLst>
            <a:outerShdw blurRad="50800" dist="38100" dir="2700000" algn="tl" rotWithShape="0">
              <a:srgbClr val="000000">
                <a:alpha val="43000"/>
              </a:srgbClr>
            </a:outerShdw>
          </a:effectLst>
        </p:spPr>
        <p:txBody>
          <a:bodyPr lIns="55049" tIns="27525" rIns="55049" bIns="27525">
            <a:spAutoFit/>
          </a:bodyPr>
          <a:lstStyle/>
          <a:p>
            <a:pPr marL="0" marR="0" lvl="0" indent="0" algn="ctr" defTabSz="5524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Tahoma" pitchFamily="34" charset="0"/>
                <a:ea typeface="ＭＳ Ｐゴシック" pitchFamily="31" charset="-128"/>
                <a:cs typeface="+mn-cs"/>
              </a:rPr>
              <a:t>t</a:t>
            </a:r>
            <a:r>
              <a:rPr kumimoji="0" lang="en-US" sz="1200" b="0" i="0" u="none" strike="noStrike" kern="1200" cap="none" spc="0" normalizeH="0" baseline="0" noProof="0" dirty="0" smtClean="0">
                <a:ln>
                  <a:noFill/>
                </a:ln>
                <a:solidFill>
                  <a:prstClr val="black"/>
                </a:solidFill>
                <a:effectLst/>
                <a:uLnTx/>
                <a:uFillTx/>
                <a:latin typeface="Tahoma" pitchFamily="34" charset="0"/>
                <a:ea typeface="ＭＳ Ｐゴシック" pitchFamily="31" charset="-128"/>
                <a:cs typeface="+mn-cs"/>
              </a:rPr>
              <a:t>raining dataset</a:t>
            </a:r>
            <a:endParaRPr kumimoji="0" lang="en-US" sz="1200" b="0" i="0" u="none" strike="noStrike" kern="1200" cap="none" spc="0" normalizeH="0" baseline="0" noProof="0" dirty="0">
              <a:ln>
                <a:noFill/>
              </a:ln>
              <a:solidFill>
                <a:prstClr val="black"/>
              </a:solidFill>
              <a:effectLst/>
              <a:uLnTx/>
              <a:uFillTx/>
              <a:latin typeface="Tahoma" pitchFamily="34" charset="0"/>
              <a:ea typeface="ＭＳ Ｐゴシック" pitchFamily="31" charset="-128"/>
              <a:cs typeface="+mn-cs"/>
            </a:endParaRPr>
          </a:p>
        </p:txBody>
      </p:sp>
      <p:sp>
        <p:nvSpPr>
          <p:cNvPr id="97" name="Text Box 17"/>
          <p:cNvSpPr txBox="1">
            <a:spLocks noChangeArrowheads="1"/>
          </p:cNvSpPr>
          <p:nvPr/>
        </p:nvSpPr>
        <p:spPr bwMode="auto">
          <a:xfrm>
            <a:off x="2104335" y="2806276"/>
            <a:ext cx="1295400" cy="249238"/>
          </a:xfrm>
          <a:prstGeom prst="rect">
            <a:avLst/>
          </a:prstGeom>
          <a:solidFill>
            <a:schemeClr val="accent6">
              <a:lumMod val="20000"/>
              <a:lumOff val="80000"/>
            </a:schemeClr>
          </a:solidFill>
          <a:ln w="12700">
            <a:noFill/>
            <a:miter lim="800000"/>
            <a:headEnd/>
            <a:tailEnd/>
          </a:ln>
          <a:effectLst>
            <a:outerShdw blurRad="50800" dist="38100" dir="2700000" algn="tl" rotWithShape="0">
              <a:srgbClr val="000000">
                <a:alpha val="43000"/>
              </a:srgbClr>
            </a:outerShdw>
          </a:effectLst>
        </p:spPr>
        <p:txBody>
          <a:bodyPr lIns="55049" tIns="27525" rIns="55049" bIns="27525">
            <a:spAutoFit/>
          </a:bodyPr>
          <a:lstStyle/>
          <a:p>
            <a:pPr marL="0" marR="0" lvl="0" indent="0" algn="ctr" defTabSz="5524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Tahoma" pitchFamily="34" charset="0"/>
                <a:ea typeface="ＭＳ Ｐゴシック" pitchFamily="31" charset="-128"/>
                <a:cs typeface="+mn-cs"/>
              </a:rPr>
              <a:t>t</a:t>
            </a:r>
            <a:r>
              <a:rPr kumimoji="0" lang="en-US" sz="1200" b="0" i="0" u="none" strike="noStrike" kern="1200" cap="none" spc="0" normalizeH="0" baseline="0" noProof="0" dirty="0" smtClean="0">
                <a:ln>
                  <a:noFill/>
                </a:ln>
                <a:solidFill>
                  <a:prstClr val="black"/>
                </a:solidFill>
                <a:effectLst/>
                <a:uLnTx/>
                <a:uFillTx/>
                <a:latin typeface="Tahoma" pitchFamily="34" charset="0"/>
                <a:ea typeface="ＭＳ Ｐゴシック" pitchFamily="31" charset="-128"/>
                <a:cs typeface="+mn-cs"/>
              </a:rPr>
              <a:t>est dataset</a:t>
            </a:r>
            <a:endParaRPr kumimoji="0" lang="en-US" sz="1200" b="0" i="0" u="none" strike="noStrike" kern="1200" cap="none" spc="0" normalizeH="0" baseline="0" noProof="0" dirty="0">
              <a:ln>
                <a:noFill/>
              </a:ln>
              <a:solidFill>
                <a:prstClr val="black"/>
              </a:solidFill>
              <a:effectLst/>
              <a:uLnTx/>
              <a:uFillTx/>
              <a:latin typeface="Tahoma" pitchFamily="34" charset="0"/>
              <a:ea typeface="ＭＳ Ｐゴシック" pitchFamily="31" charset="-128"/>
              <a:cs typeface="+mn-cs"/>
            </a:endParaRPr>
          </a:p>
        </p:txBody>
      </p:sp>
      <p:sp>
        <p:nvSpPr>
          <p:cNvPr id="101" name="Text Box 19"/>
          <p:cNvSpPr txBox="1">
            <a:spLocks noChangeArrowheads="1"/>
          </p:cNvSpPr>
          <p:nvPr/>
        </p:nvSpPr>
        <p:spPr bwMode="auto">
          <a:xfrm>
            <a:off x="1113735" y="3870272"/>
            <a:ext cx="838200" cy="523875"/>
          </a:xfrm>
          <a:prstGeom prst="rect">
            <a:avLst/>
          </a:prstGeom>
          <a:solidFill>
            <a:srgbClr val="99CCFD"/>
          </a:solidFill>
          <a:ln w="12700">
            <a:noFill/>
            <a:miter lim="800000"/>
            <a:headEnd/>
            <a:tailEnd/>
          </a:ln>
          <a:effectLst>
            <a:outerShdw blurRad="50800" dist="38100" dir="2700000" algn="tl" rotWithShape="0">
              <a:srgbClr val="000000">
                <a:alpha val="43000"/>
              </a:srgbClr>
            </a:outerShdw>
          </a:effectLst>
        </p:spPr>
        <p:txBody>
          <a:bodyPr lIns="55049" tIns="27525" rIns="55049" bIns="27525">
            <a:spAutoFit/>
          </a:bodyPr>
          <a:lstStyle/>
          <a:p>
            <a:pPr marL="0" marR="0" lvl="0" indent="0" algn="ctr" defTabSz="55245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Tahoma" pitchFamily="34" charset="0"/>
                <a:ea typeface="ＭＳ Ｐゴシック" pitchFamily="31" charset="-128"/>
                <a:cs typeface="+mn-cs"/>
              </a:rPr>
              <a:t>Class </a:t>
            </a:r>
          </a:p>
          <a:p>
            <a:pPr marL="0" marR="0" lvl="0" indent="0" algn="ctr" defTabSz="55245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Tahoma" pitchFamily="34" charset="0"/>
                <a:ea typeface="ＭＳ Ｐゴシック" pitchFamily="31" charset="-128"/>
                <a:cs typeface="+mn-cs"/>
              </a:rPr>
              <a:t>Neighbors</a:t>
            </a:r>
          </a:p>
          <a:p>
            <a:pPr marL="0" marR="0" lvl="0" indent="0" algn="ctr" defTabSz="55245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black"/>
              </a:solidFill>
              <a:effectLst/>
              <a:uLnTx/>
              <a:uFillTx/>
              <a:latin typeface="Tahoma" pitchFamily="34" charset="0"/>
              <a:ea typeface="ＭＳ Ｐゴシック" pitchFamily="31" charset="-128"/>
              <a:cs typeface="+mn-cs"/>
            </a:endParaRPr>
          </a:p>
        </p:txBody>
      </p:sp>
      <p:sp>
        <p:nvSpPr>
          <p:cNvPr id="102" name="Text Box 20"/>
          <p:cNvSpPr txBox="1">
            <a:spLocks noChangeArrowheads="1"/>
          </p:cNvSpPr>
          <p:nvPr/>
        </p:nvSpPr>
        <p:spPr bwMode="auto">
          <a:xfrm>
            <a:off x="2028135" y="3870272"/>
            <a:ext cx="762000" cy="523875"/>
          </a:xfrm>
          <a:prstGeom prst="rect">
            <a:avLst/>
          </a:prstGeom>
          <a:solidFill>
            <a:srgbClr val="99CCFD"/>
          </a:solidFill>
          <a:ln w="12700">
            <a:noFill/>
            <a:miter lim="800000"/>
            <a:headEnd/>
            <a:tailEnd/>
          </a:ln>
          <a:effectLst>
            <a:outerShdw blurRad="50800" dist="38100" dir="2700000" algn="tl" rotWithShape="0">
              <a:srgbClr val="000000">
                <a:alpha val="43000"/>
              </a:srgbClr>
            </a:outerShdw>
          </a:effectLst>
        </p:spPr>
        <p:txBody>
          <a:bodyPr lIns="55049" tIns="27525" rIns="55049" bIns="27525">
            <a:spAutoFit/>
          </a:bodyPr>
          <a:lstStyle/>
          <a:p>
            <a:pPr marL="0" marR="0" lvl="0" indent="0" algn="ctr" defTabSz="55245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Tahoma" pitchFamily="34" charset="0"/>
                <a:ea typeface="ＭＳ Ｐゴシック" pitchFamily="31" charset="-128"/>
                <a:cs typeface="+mn-cs"/>
              </a:rPr>
              <a:t>Weighted </a:t>
            </a:r>
          </a:p>
          <a:p>
            <a:pPr marL="0" marR="0" lvl="0" indent="0" algn="ctr" defTabSz="55245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Tahoma" pitchFamily="34" charset="0"/>
                <a:ea typeface="ＭＳ Ｐゴシック" pitchFamily="31" charset="-128"/>
                <a:cs typeface="+mn-cs"/>
              </a:rPr>
              <a:t>Voting</a:t>
            </a:r>
          </a:p>
          <a:p>
            <a:pPr marL="0" marR="0" lvl="0" indent="0" algn="ctr" defTabSz="55245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Tahoma" pitchFamily="34" charset="0"/>
                <a:ea typeface="ＭＳ Ｐゴシック" pitchFamily="31" charset="-128"/>
                <a:cs typeface="+mn-cs"/>
              </a:rPr>
              <a:t>Cross-Val</a:t>
            </a:r>
          </a:p>
        </p:txBody>
      </p:sp>
      <p:sp>
        <p:nvSpPr>
          <p:cNvPr id="105" name="Text Box 21"/>
          <p:cNvSpPr txBox="1">
            <a:spLocks noChangeArrowheads="1"/>
          </p:cNvSpPr>
          <p:nvPr/>
        </p:nvSpPr>
        <p:spPr bwMode="auto">
          <a:xfrm>
            <a:off x="199335" y="3870272"/>
            <a:ext cx="838200" cy="523875"/>
          </a:xfrm>
          <a:prstGeom prst="rect">
            <a:avLst/>
          </a:prstGeom>
          <a:solidFill>
            <a:srgbClr val="99CCFD"/>
          </a:solidFill>
          <a:ln w="12700">
            <a:noFill/>
            <a:miter lim="800000"/>
            <a:headEnd/>
            <a:tailEnd/>
          </a:ln>
          <a:effectLst>
            <a:outerShdw blurRad="50800" dist="38100" dir="2700000" algn="tl" rotWithShape="0">
              <a:srgbClr val="000000">
                <a:alpha val="43000"/>
              </a:srgbClr>
            </a:outerShdw>
          </a:effectLst>
        </p:spPr>
        <p:txBody>
          <a:bodyPr lIns="55049" tIns="27525" rIns="55049" bIns="27525">
            <a:spAutoFit/>
          </a:bodyPr>
          <a:lstStyle/>
          <a:p>
            <a:pPr marL="0" marR="0" lvl="0" indent="0" algn="ctr" defTabSz="55245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Tahoma" pitchFamily="34" charset="0"/>
                <a:ea typeface="ＭＳ Ｐゴシック" pitchFamily="31" charset="-128"/>
                <a:cs typeface="+mn-cs"/>
              </a:rPr>
              <a:t>SOM Clustering</a:t>
            </a:r>
          </a:p>
          <a:p>
            <a:pPr marL="0" marR="0" lvl="0" indent="0" algn="ctr" defTabSz="55245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black"/>
              </a:solidFill>
              <a:effectLst/>
              <a:uLnTx/>
              <a:uFillTx/>
              <a:latin typeface="Tahoma" pitchFamily="34" charset="0"/>
              <a:ea typeface="ＭＳ Ｐゴシック" pitchFamily="31" charset="-128"/>
              <a:cs typeface="+mn-cs"/>
            </a:endParaRPr>
          </a:p>
        </p:txBody>
      </p:sp>
      <p:sp>
        <p:nvSpPr>
          <p:cNvPr id="107" name="Line 22"/>
          <p:cNvSpPr>
            <a:spLocks noChangeShapeType="1"/>
          </p:cNvSpPr>
          <p:nvPr/>
        </p:nvSpPr>
        <p:spPr bwMode="auto">
          <a:xfrm>
            <a:off x="1418535" y="3072056"/>
            <a:ext cx="0" cy="153443"/>
          </a:xfrm>
          <a:prstGeom prst="line">
            <a:avLst/>
          </a:prstGeom>
          <a:noFill/>
          <a:ln w="28575">
            <a:solidFill>
              <a:schemeClr val="tx1">
                <a:lumMod val="50000"/>
                <a:lumOff val="50000"/>
              </a:schemeClr>
            </a:solidFill>
            <a:round/>
            <a:headEnd/>
            <a:tailEnd type="triangle" w="med" len="med"/>
          </a:ln>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08" name="Line 23"/>
          <p:cNvSpPr>
            <a:spLocks noChangeShapeType="1"/>
          </p:cNvSpPr>
          <p:nvPr/>
        </p:nvSpPr>
        <p:spPr bwMode="auto">
          <a:xfrm>
            <a:off x="580335" y="3641672"/>
            <a:ext cx="914400" cy="0"/>
          </a:xfrm>
          <a:prstGeom prst="line">
            <a:avLst/>
          </a:prstGeom>
          <a:noFill/>
          <a:ln w="28575">
            <a:solidFill>
              <a:srgbClr val="7F7F7F"/>
            </a:solidFill>
            <a:round/>
            <a:headEnd/>
            <a:tailEnd/>
          </a:ln>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10" name="Text Box 25"/>
          <p:cNvSpPr txBox="1">
            <a:spLocks noChangeArrowheads="1"/>
          </p:cNvSpPr>
          <p:nvPr/>
        </p:nvSpPr>
        <p:spPr bwMode="auto">
          <a:xfrm>
            <a:off x="2866335" y="3870272"/>
            <a:ext cx="838200" cy="523875"/>
          </a:xfrm>
          <a:prstGeom prst="rect">
            <a:avLst/>
          </a:prstGeom>
          <a:solidFill>
            <a:srgbClr val="99CCFD"/>
          </a:solidFill>
          <a:ln w="12700">
            <a:noFill/>
            <a:miter lim="800000"/>
            <a:headEnd/>
            <a:tailEnd/>
          </a:ln>
          <a:effectLst>
            <a:outerShdw blurRad="50800" dist="38100" dir="2700000" algn="tl" rotWithShape="0">
              <a:srgbClr val="000000">
                <a:alpha val="43000"/>
              </a:srgbClr>
            </a:outerShdw>
          </a:effectLst>
        </p:spPr>
        <p:txBody>
          <a:bodyPr lIns="55049" tIns="27525" rIns="55049" bIns="27525">
            <a:spAutoFit/>
          </a:bodyPr>
          <a:lstStyle/>
          <a:p>
            <a:pPr marL="0" marR="0" lvl="0" indent="0" algn="ctr" defTabSz="55245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Tahoma" pitchFamily="34" charset="0"/>
                <a:ea typeface="ＭＳ Ｐゴシック" pitchFamily="31" charset="-128"/>
                <a:cs typeface="+mn-cs"/>
              </a:rPr>
              <a:t>Weighted </a:t>
            </a:r>
          </a:p>
          <a:p>
            <a:pPr marL="0" marR="0" lvl="0" indent="0" algn="ctr" defTabSz="55245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Tahoma" pitchFamily="34" charset="0"/>
                <a:ea typeface="ＭＳ Ｐゴシック" pitchFamily="31" charset="-128"/>
                <a:cs typeface="+mn-cs"/>
              </a:rPr>
              <a:t>Voting</a:t>
            </a:r>
          </a:p>
          <a:p>
            <a:pPr marL="0" marR="0" lvl="0" indent="0" algn="ctr" defTabSz="55245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Tahoma" pitchFamily="34" charset="0"/>
                <a:ea typeface="ＭＳ Ｐゴシック" pitchFamily="31" charset="-128"/>
                <a:cs typeface="+mn-cs"/>
              </a:rPr>
              <a:t>Train/Test</a:t>
            </a:r>
          </a:p>
        </p:txBody>
      </p:sp>
      <p:sp>
        <p:nvSpPr>
          <p:cNvPr id="111" name="Line 26"/>
          <p:cNvSpPr>
            <a:spLocks noChangeShapeType="1"/>
          </p:cNvSpPr>
          <p:nvPr/>
        </p:nvSpPr>
        <p:spPr bwMode="auto">
          <a:xfrm>
            <a:off x="580335" y="3641672"/>
            <a:ext cx="0" cy="228600"/>
          </a:xfrm>
          <a:prstGeom prst="line">
            <a:avLst/>
          </a:prstGeom>
          <a:noFill/>
          <a:ln w="28575">
            <a:solidFill>
              <a:srgbClr val="7F7F7F"/>
            </a:solidFill>
            <a:round/>
            <a:headEnd/>
            <a:tailEnd type="triangle" w="med" len="med"/>
          </a:ln>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12" name="Line 27"/>
          <p:cNvSpPr>
            <a:spLocks noChangeShapeType="1"/>
          </p:cNvSpPr>
          <p:nvPr/>
        </p:nvSpPr>
        <p:spPr bwMode="auto">
          <a:xfrm>
            <a:off x="1494735" y="3641672"/>
            <a:ext cx="0" cy="228600"/>
          </a:xfrm>
          <a:prstGeom prst="line">
            <a:avLst/>
          </a:prstGeom>
          <a:noFill/>
          <a:ln w="28575">
            <a:solidFill>
              <a:srgbClr val="7F7F7F"/>
            </a:solidFill>
            <a:round/>
            <a:headEnd/>
            <a:tailEnd type="triangle" w="med" len="med"/>
          </a:ln>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13" name="Line 28"/>
          <p:cNvSpPr>
            <a:spLocks noChangeShapeType="1"/>
          </p:cNvSpPr>
          <p:nvPr/>
        </p:nvSpPr>
        <p:spPr bwMode="auto">
          <a:xfrm>
            <a:off x="2409135" y="3641672"/>
            <a:ext cx="0" cy="228600"/>
          </a:xfrm>
          <a:prstGeom prst="line">
            <a:avLst/>
          </a:prstGeom>
          <a:noFill/>
          <a:ln w="28575">
            <a:solidFill>
              <a:srgbClr val="7F7F7F"/>
            </a:solidFill>
            <a:round/>
            <a:headEnd/>
            <a:tailEnd type="triangle" w="med" len="med"/>
          </a:ln>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14" name="Line 29"/>
          <p:cNvSpPr>
            <a:spLocks noChangeShapeType="1"/>
          </p:cNvSpPr>
          <p:nvPr/>
        </p:nvSpPr>
        <p:spPr bwMode="auto">
          <a:xfrm>
            <a:off x="3247335" y="3641672"/>
            <a:ext cx="0" cy="228600"/>
          </a:xfrm>
          <a:prstGeom prst="line">
            <a:avLst/>
          </a:prstGeom>
          <a:noFill/>
          <a:ln w="28575">
            <a:solidFill>
              <a:srgbClr val="7F7F7F"/>
            </a:solidFill>
            <a:round/>
            <a:headEnd/>
            <a:tailEnd type="triangle" w="med" len="med"/>
          </a:ln>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15" name="Line 30"/>
          <p:cNvSpPr>
            <a:spLocks noChangeShapeType="1"/>
          </p:cNvSpPr>
          <p:nvPr/>
        </p:nvSpPr>
        <p:spPr bwMode="auto">
          <a:xfrm>
            <a:off x="2637735" y="3072056"/>
            <a:ext cx="0" cy="153444"/>
          </a:xfrm>
          <a:prstGeom prst="line">
            <a:avLst/>
          </a:prstGeom>
          <a:noFill/>
          <a:ln w="28575">
            <a:solidFill>
              <a:schemeClr val="tx1">
                <a:lumMod val="50000"/>
                <a:lumOff val="50000"/>
              </a:schemeClr>
            </a:solidFill>
            <a:round/>
            <a:headEnd/>
            <a:tailEnd type="triangle" w="med" len="med"/>
          </a:ln>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16" name="Line 31"/>
          <p:cNvSpPr>
            <a:spLocks noChangeShapeType="1"/>
          </p:cNvSpPr>
          <p:nvPr/>
        </p:nvSpPr>
        <p:spPr bwMode="auto">
          <a:xfrm>
            <a:off x="1113735" y="3413072"/>
            <a:ext cx="0" cy="228600"/>
          </a:xfrm>
          <a:prstGeom prst="line">
            <a:avLst/>
          </a:prstGeom>
          <a:noFill/>
          <a:ln w="28575">
            <a:solidFill>
              <a:srgbClr val="7F7F7F"/>
            </a:solidFill>
            <a:round/>
            <a:headEnd/>
            <a:tailEnd/>
          </a:ln>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17" name="Line 32"/>
          <p:cNvSpPr>
            <a:spLocks noChangeShapeType="1"/>
          </p:cNvSpPr>
          <p:nvPr/>
        </p:nvSpPr>
        <p:spPr bwMode="auto">
          <a:xfrm>
            <a:off x="1723335" y="3641672"/>
            <a:ext cx="1524000" cy="0"/>
          </a:xfrm>
          <a:prstGeom prst="line">
            <a:avLst/>
          </a:prstGeom>
          <a:noFill/>
          <a:ln w="28575">
            <a:solidFill>
              <a:srgbClr val="7F7F7F"/>
            </a:solidFill>
            <a:round/>
            <a:headEnd/>
            <a:tailEnd/>
          </a:ln>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18" name="Line 33"/>
          <p:cNvSpPr>
            <a:spLocks noChangeShapeType="1"/>
          </p:cNvSpPr>
          <p:nvPr/>
        </p:nvSpPr>
        <p:spPr bwMode="auto">
          <a:xfrm>
            <a:off x="1723335" y="3413072"/>
            <a:ext cx="0" cy="228600"/>
          </a:xfrm>
          <a:prstGeom prst="line">
            <a:avLst/>
          </a:prstGeom>
          <a:noFill/>
          <a:ln w="28575">
            <a:solidFill>
              <a:srgbClr val="7F7F7F"/>
            </a:solidFill>
            <a:round/>
            <a:headEnd/>
            <a:tailEnd/>
          </a:ln>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19" name="Line 34"/>
          <p:cNvSpPr>
            <a:spLocks noChangeShapeType="1"/>
          </p:cNvSpPr>
          <p:nvPr/>
        </p:nvSpPr>
        <p:spPr bwMode="auto">
          <a:xfrm>
            <a:off x="2637735" y="3413072"/>
            <a:ext cx="0" cy="228600"/>
          </a:xfrm>
          <a:prstGeom prst="line">
            <a:avLst/>
          </a:prstGeom>
          <a:noFill/>
          <a:ln w="28575">
            <a:solidFill>
              <a:srgbClr val="7F7F7F"/>
            </a:solidFill>
            <a:round/>
            <a:headEnd/>
            <a:tailEnd/>
          </a:ln>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20" name="Text Box 35"/>
          <p:cNvSpPr txBox="1">
            <a:spLocks noChangeArrowheads="1"/>
          </p:cNvSpPr>
          <p:nvPr/>
        </p:nvSpPr>
        <p:spPr bwMode="auto">
          <a:xfrm>
            <a:off x="199335" y="4641797"/>
            <a:ext cx="838200" cy="363364"/>
          </a:xfrm>
          <a:prstGeom prst="rect">
            <a:avLst/>
          </a:prstGeom>
          <a:solidFill>
            <a:srgbClr val="99CCFD"/>
          </a:solidFill>
          <a:ln w="12700">
            <a:noFill/>
            <a:miter lim="800000"/>
            <a:headEnd/>
            <a:tailEnd/>
          </a:ln>
          <a:effectLst>
            <a:outerShdw blurRad="50800" dist="38100" dir="2700000" algn="tl" rotWithShape="0">
              <a:srgbClr val="000000">
                <a:alpha val="43000"/>
              </a:srgbClr>
            </a:outerShdw>
          </a:effectLst>
        </p:spPr>
        <p:txBody>
          <a:bodyPr lIns="55049" tIns="27525" rIns="55049" bIns="27525">
            <a:spAutoFit/>
          </a:bodyPr>
          <a:lstStyle/>
          <a:p>
            <a:pPr marL="0" marR="0" lvl="0" indent="0" algn="ctr" defTabSz="55245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Tahoma" pitchFamily="34" charset="0"/>
                <a:ea typeface="ＭＳ Ｐゴシック" pitchFamily="31" charset="-128"/>
                <a:cs typeface="+mn-cs"/>
              </a:rPr>
              <a:t>SOM Cluster Viewer</a:t>
            </a:r>
          </a:p>
        </p:txBody>
      </p:sp>
      <p:sp>
        <p:nvSpPr>
          <p:cNvPr id="121" name="Text Box 36"/>
          <p:cNvSpPr txBox="1">
            <a:spLocks noChangeArrowheads="1"/>
          </p:cNvSpPr>
          <p:nvPr/>
        </p:nvSpPr>
        <p:spPr bwMode="auto">
          <a:xfrm>
            <a:off x="1113735" y="4641797"/>
            <a:ext cx="838200" cy="523875"/>
          </a:xfrm>
          <a:prstGeom prst="rect">
            <a:avLst/>
          </a:prstGeom>
          <a:solidFill>
            <a:srgbClr val="99CCFD"/>
          </a:solidFill>
          <a:ln w="12700">
            <a:noFill/>
            <a:miter lim="800000"/>
            <a:headEnd/>
            <a:tailEnd/>
          </a:ln>
          <a:effectLst>
            <a:outerShdw blurRad="50800" dist="38100" dir="2700000" algn="tl" rotWithShape="0">
              <a:srgbClr val="000000">
                <a:alpha val="43000"/>
              </a:srgbClr>
            </a:outerShdw>
          </a:effectLst>
        </p:spPr>
        <p:txBody>
          <a:bodyPr lIns="55049" tIns="27525" rIns="55049" bIns="27525">
            <a:spAutoFit/>
          </a:bodyPr>
          <a:lstStyle/>
          <a:p>
            <a:pPr marL="0" marR="0" lvl="0" indent="0" algn="ctr" defTabSz="55245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Tahoma" pitchFamily="34" charset="0"/>
                <a:ea typeface="ＭＳ Ｐゴシック" pitchFamily="31" charset="-128"/>
                <a:cs typeface="+mn-cs"/>
              </a:rPr>
              <a:t>Marker Selection</a:t>
            </a:r>
          </a:p>
          <a:p>
            <a:pPr marL="0" marR="0" lvl="0" indent="0" algn="ctr" defTabSz="55245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Tahoma" pitchFamily="34" charset="0"/>
                <a:ea typeface="ＭＳ Ｐゴシック" pitchFamily="31" charset="-128"/>
                <a:cs typeface="+mn-cs"/>
              </a:rPr>
              <a:t>Viewer</a:t>
            </a:r>
          </a:p>
        </p:txBody>
      </p:sp>
      <p:sp>
        <p:nvSpPr>
          <p:cNvPr id="122" name="Text Box 37"/>
          <p:cNvSpPr txBox="1">
            <a:spLocks noChangeArrowheads="1"/>
          </p:cNvSpPr>
          <p:nvPr/>
        </p:nvSpPr>
        <p:spPr bwMode="auto">
          <a:xfrm>
            <a:off x="2028135" y="4641797"/>
            <a:ext cx="838200" cy="523875"/>
          </a:xfrm>
          <a:prstGeom prst="rect">
            <a:avLst/>
          </a:prstGeom>
          <a:solidFill>
            <a:srgbClr val="99CCFD"/>
          </a:solidFill>
          <a:ln w="12700">
            <a:noFill/>
            <a:miter lim="800000"/>
            <a:headEnd/>
            <a:tailEnd/>
          </a:ln>
          <a:effectLst>
            <a:outerShdw blurRad="50800" dist="38100" dir="2700000" algn="tl" rotWithShape="0">
              <a:srgbClr val="000000">
                <a:alpha val="43000"/>
              </a:srgbClr>
            </a:outerShdw>
          </a:effectLst>
        </p:spPr>
        <p:txBody>
          <a:bodyPr lIns="55049" tIns="27525" rIns="55049" bIns="27525">
            <a:spAutoFit/>
          </a:bodyPr>
          <a:lstStyle/>
          <a:p>
            <a:pPr marL="0" marR="0" lvl="0" indent="0" algn="ctr" defTabSz="55245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Tahoma" pitchFamily="34" charset="0"/>
                <a:ea typeface="ＭＳ Ｐゴシック" pitchFamily="31" charset="-128"/>
                <a:cs typeface="+mn-cs"/>
              </a:rPr>
              <a:t>Prediction</a:t>
            </a:r>
          </a:p>
          <a:p>
            <a:pPr marL="0" marR="0" lvl="0" indent="0" algn="ctr" defTabSz="55245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Tahoma" pitchFamily="34" charset="0"/>
                <a:ea typeface="ＭＳ Ｐゴシック" pitchFamily="31" charset="-128"/>
                <a:cs typeface="+mn-cs"/>
              </a:rPr>
              <a:t>Results</a:t>
            </a:r>
          </a:p>
          <a:p>
            <a:pPr marL="0" marR="0" lvl="0" indent="0" algn="ctr" defTabSz="55245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Tahoma" pitchFamily="34" charset="0"/>
                <a:ea typeface="ＭＳ Ｐゴシック" pitchFamily="31" charset="-128"/>
                <a:cs typeface="+mn-cs"/>
              </a:rPr>
              <a:t>Viewer</a:t>
            </a:r>
          </a:p>
        </p:txBody>
      </p:sp>
      <p:sp>
        <p:nvSpPr>
          <p:cNvPr id="123" name="Text Box 38"/>
          <p:cNvSpPr txBox="1">
            <a:spLocks noChangeArrowheads="1"/>
          </p:cNvSpPr>
          <p:nvPr/>
        </p:nvSpPr>
        <p:spPr bwMode="auto">
          <a:xfrm>
            <a:off x="2942535" y="4641797"/>
            <a:ext cx="838200" cy="523875"/>
          </a:xfrm>
          <a:prstGeom prst="rect">
            <a:avLst/>
          </a:prstGeom>
          <a:solidFill>
            <a:srgbClr val="99CCFD"/>
          </a:solidFill>
          <a:ln w="12700">
            <a:noFill/>
            <a:miter lim="800000"/>
            <a:headEnd/>
            <a:tailEnd/>
          </a:ln>
          <a:effectLst>
            <a:outerShdw blurRad="50800" dist="38100" dir="2700000" algn="tl" rotWithShape="0">
              <a:srgbClr val="000000">
                <a:alpha val="43000"/>
              </a:srgbClr>
            </a:outerShdw>
          </a:effectLst>
        </p:spPr>
        <p:txBody>
          <a:bodyPr lIns="55049" tIns="27525" rIns="55049" bIns="27525">
            <a:spAutoFit/>
          </a:bodyPr>
          <a:lstStyle/>
          <a:p>
            <a:pPr marL="0" marR="0" lvl="0" indent="0" algn="ctr" defTabSz="55245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Tahoma" pitchFamily="34" charset="0"/>
                <a:ea typeface="ＭＳ Ｐゴシック" pitchFamily="31" charset="-128"/>
                <a:cs typeface="+mn-cs"/>
              </a:rPr>
              <a:t>Prediction</a:t>
            </a:r>
          </a:p>
          <a:p>
            <a:pPr marL="0" marR="0" lvl="0" indent="0" algn="ctr" defTabSz="55245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Tahoma" pitchFamily="34" charset="0"/>
                <a:ea typeface="ＭＳ Ｐゴシック" pitchFamily="31" charset="-128"/>
                <a:cs typeface="+mn-cs"/>
              </a:rPr>
              <a:t>Results</a:t>
            </a:r>
          </a:p>
          <a:p>
            <a:pPr marL="0" marR="0" lvl="0" indent="0" algn="ctr" defTabSz="55245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Tahoma" pitchFamily="34" charset="0"/>
                <a:ea typeface="ＭＳ Ｐゴシック" pitchFamily="31" charset="-128"/>
                <a:cs typeface="+mn-cs"/>
              </a:rPr>
              <a:t>Viewer</a:t>
            </a:r>
          </a:p>
        </p:txBody>
      </p:sp>
      <p:sp>
        <p:nvSpPr>
          <p:cNvPr id="124" name="Line 39"/>
          <p:cNvSpPr>
            <a:spLocks noChangeShapeType="1"/>
          </p:cNvSpPr>
          <p:nvPr/>
        </p:nvSpPr>
        <p:spPr bwMode="auto">
          <a:xfrm>
            <a:off x="656535" y="4403672"/>
            <a:ext cx="0" cy="228600"/>
          </a:xfrm>
          <a:prstGeom prst="line">
            <a:avLst/>
          </a:prstGeom>
          <a:noFill/>
          <a:ln w="28575">
            <a:solidFill>
              <a:srgbClr val="7F7F7F"/>
            </a:solidFill>
            <a:round/>
            <a:headEnd/>
            <a:tailEnd type="triangle" w="med" len="med"/>
          </a:ln>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25" name="Line 40"/>
          <p:cNvSpPr>
            <a:spLocks noChangeShapeType="1"/>
          </p:cNvSpPr>
          <p:nvPr/>
        </p:nvSpPr>
        <p:spPr bwMode="auto">
          <a:xfrm>
            <a:off x="1570935" y="4403672"/>
            <a:ext cx="0" cy="228600"/>
          </a:xfrm>
          <a:prstGeom prst="line">
            <a:avLst/>
          </a:prstGeom>
          <a:noFill/>
          <a:ln w="28575">
            <a:solidFill>
              <a:srgbClr val="7F7F7F"/>
            </a:solidFill>
            <a:round/>
            <a:headEnd/>
            <a:tailEnd type="triangle" w="med" len="med"/>
          </a:ln>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26" name="Line 41"/>
          <p:cNvSpPr>
            <a:spLocks noChangeShapeType="1"/>
          </p:cNvSpPr>
          <p:nvPr/>
        </p:nvSpPr>
        <p:spPr bwMode="auto">
          <a:xfrm>
            <a:off x="2485335" y="4403672"/>
            <a:ext cx="0" cy="228600"/>
          </a:xfrm>
          <a:prstGeom prst="line">
            <a:avLst/>
          </a:prstGeom>
          <a:noFill/>
          <a:ln w="28575">
            <a:solidFill>
              <a:srgbClr val="7F7F7F"/>
            </a:solidFill>
            <a:round/>
            <a:headEnd/>
            <a:tailEnd type="triangle" w="med" len="med"/>
          </a:ln>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27" name="Line 42"/>
          <p:cNvSpPr>
            <a:spLocks noChangeShapeType="1"/>
          </p:cNvSpPr>
          <p:nvPr/>
        </p:nvSpPr>
        <p:spPr bwMode="auto">
          <a:xfrm>
            <a:off x="3399735" y="4403672"/>
            <a:ext cx="0" cy="228600"/>
          </a:xfrm>
          <a:prstGeom prst="line">
            <a:avLst/>
          </a:prstGeom>
          <a:noFill/>
          <a:ln w="28575">
            <a:solidFill>
              <a:srgbClr val="7F7F7F"/>
            </a:solidFill>
            <a:round/>
            <a:headEnd/>
            <a:tailEnd type="triangle" w="med" len="med"/>
          </a:ln>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28" name="Text Box 43"/>
          <p:cNvSpPr txBox="1">
            <a:spLocks noChangeArrowheads="1"/>
          </p:cNvSpPr>
          <p:nvPr/>
        </p:nvSpPr>
        <p:spPr bwMode="auto">
          <a:xfrm>
            <a:off x="2014580" y="5123455"/>
            <a:ext cx="1828800" cy="261610"/>
          </a:xfrm>
          <a:prstGeom prst="rect">
            <a:avLst/>
          </a:prstGeom>
          <a:noFill/>
          <a:ln w="9525">
            <a:noFill/>
            <a:miter lim="800000"/>
            <a:headEnd/>
            <a:tailEnd/>
          </a:ln>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0" i="1" u="none" strike="noStrike" kern="1200" cap="none" spc="0" normalizeH="0" baseline="0" noProof="0" dirty="0" err="1">
                <a:ln>
                  <a:noFill/>
                </a:ln>
                <a:solidFill>
                  <a:prstClr val="black"/>
                </a:solidFill>
                <a:effectLst/>
                <a:uLnTx/>
                <a:uFillTx/>
                <a:latin typeface="Calibri"/>
                <a:ea typeface="ＭＳ Ｐゴシック" pitchFamily="31" charset="-128"/>
                <a:cs typeface="+mn-cs"/>
              </a:rPr>
              <a:t>Golub</a:t>
            </a:r>
            <a:r>
              <a:rPr kumimoji="0" lang="en-US" sz="1100" b="0" i="1" u="none" strike="noStrike" kern="1200" cap="none" spc="0" normalizeH="0" baseline="0" noProof="0" dirty="0">
                <a:ln>
                  <a:noFill/>
                </a:ln>
                <a:solidFill>
                  <a:prstClr val="black"/>
                </a:solidFill>
                <a:effectLst/>
                <a:uLnTx/>
                <a:uFillTx/>
                <a:latin typeface="Calibri"/>
                <a:ea typeface="ＭＳ Ｐゴシック" pitchFamily="31" charset="-128"/>
                <a:cs typeface="+mn-cs"/>
              </a:rPr>
              <a:t> and </a:t>
            </a:r>
            <a:r>
              <a:rPr kumimoji="0" lang="en-US" sz="1100" b="0" i="1" u="none" strike="noStrike" kern="1200" cap="none" spc="0" normalizeH="0" baseline="0" noProof="0" dirty="0" err="1">
                <a:ln>
                  <a:noFill/>
                </a:ln>
                <a:solidFill>
                  <a:prstClr val="black"/>
                </a:solidFill>
                <a:effectLst/>
                <a:uLnTx/>
                <a:uFillTx/>
                <a:latin typeface="Calibri"/>
                <a:ea typeface="ＭＳ Ｐゴシック" pitchFamily="31" charset="-128"/>
                <a:cs typeface="+mn-cs"/>
              </a:rPr>
              <a:t>Slonim</a:t>
            </a:r>
            <a:r>
              <a:rPr kumimoji="0" lang="en-US" sz="1100" b="0" i="1" u="none" strike="noStrike" kern="1200" cap="none" spc="0" normalizeH="0" baseline="0" noProof="0" dirty="0">
                <a:ln>
                  <a:noFill/>
                </a:ln>
                <a:solidFill>
                  <a:prstClr val="black"/>
                </a:solidFill>
                <a:effectLst/>
                <a:uLnTx/>
                <a:uFillTx/>
                <a:latin typeface="Calibri"/>
                <a:ea typeface="ＭＳ Ｐゴシック" pitchFamily="31" charset="-128"/>
                <a:cs typeface="+mn-cs"/>
              </a:rPr>
              <a:t> et. al 1999</a:t>
            </a:r>
            <a:endParaRPr kumimoji="0" lang="en-US" sz="1600" b="0" i="1" u="none" strike="noStrike" kern="1200" cap="none" spc="0" normalizeH="0" baseline="0" noProof="0" dirty="0">
              <a:ln>
                <a:noFill/>
              </a:ln>
              <a:solidFill>
                <a:prstClr val="black"/>
              </a:solidFill>
              <a:effectLst/>
              <a:uLnTx/>
              <a:uFillTx/>
              <a:latin typeface="Calibri"/>
              <a:ea typeface="ＭＳ Ｐゴシック" pitchFamily="31" charset="-128"/>
              <a:cs typeface="+mn-cs"/>
            </a:endParaRPr>
          </a:p>
        </p:txBody>
      </p:sp>
      <p:sp>
        <p:nvSpPr>
          <p:cNvPr id="129" name="AutoShape 45"/>
          <p:cNvSpPr>
            <a:spLocks noChangeArrowheads="1"/>
          </p:cNvSpPr>
          <p:nvPr/>
        </p:nvSpPr>
        <p:spPr bwMode="auto">
          <a:xfrm>
            <a:off x="895924" y="5067981"/>
            <a:ext cx="328153" cy="262581"/>
          </a:xfrm>
          <a:prstGeom prst="downArrow">
            <a:avLst>
              <a:gd name="adj1" fmla="val 30361"/>
              <a:gd name="adj2" fmla="val 55727"/>
            </a:avLst>
          </a:prstGeom>
          <a:solidFill>
            <a:schemeClr val="bg1">
              <a:lumMod val="65000"/>
            </a:schemeClr>
          </a:solidFill>
          <a:ln w="9525">
            <a:noFill/>
            <a:miter lim="800000"/>
            <a:headEnd/>
            <a:tailEnd/>
          </a:ln>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ＭＳ Ｐゴシック" pitchFamily="31" charset="-128"/>
              <a:cs typeface="+mn-cs"/>
            </a:endParaRPr>
          </a:p>
        </p:txBody>
      </p:sp>
      <p:pic>
        <p:nvPicPr>
          <p:cNvPr id="130" name="Picture 47" descr="aml all pipeline zip"/>
          <p:cNvPicPr>
            <a:picLocks noChangeAspect="1" noChangeArrowheads="1"/>
          </p:cNvPicPr>
          <p:nvPr/>
        </p:nvPicPr>
        <p:blipFill>
          <a:blip r:embed="rId4" cstate="print"/>
          <a:srcRect/>
          <a:stretch>
            <a:fillRect/>
          </a:stretch>
        </p:blipFill>
        <p:spPr bwMode="auto">
          <a:xfrm>
            <a:off x="2333173" y="5448818"/>
            <a:ext cx="1417558" cy="719683"/>
          </a:xfrm>
          <a:prstGeom prst="rect">
            <a:avLst/>
          </a:prstGeom>
          <a:noFill/>
          <a:ln w="9525">
            <a:noFill/>
            <a:miter lim="800000"/>
            <a:headEnd/>
            <a:tailEnd/>
          </a:ln>
        </p:spPr>
      </p:pic>
      <p:sp>
        <p:nvSpPr>
          <p:cNvPr id="131" name="Rectangle 7"/>
          <p:cNvSpPr>
            <a:spLocks noChangeArrowheads="1"/>
          </p:cNvSpPr>
          <p:nvPr/>
        </p:nvSpPr>
        <p:spPr bwMode="auto">
          <a:xfrm>
            <a:off x="2261972" y="6168501"/>
            <a:ext cx="1538197" cy="600144"/>
          </a:xfrm>
          <a:prstGeom prst="rect">
            <a:avLst/>
          </a:prstGeom>
          <a:noFill/>
          <a:ln w="9525">
            <a:noFill/>
            <a:miter lim="800000"/>
            <a:headEnd/>
            <a:tailEnd/>
          </a:ln>
        </p:spPr>
        <p:txBody>
          <a:bodyPr wrap="square" lIns="45700" tIns="22850" rIns="45700" bIns="2285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venir Book"/>
                <a:ea typeface="ＭＳ Ｐゴシック" pitchFamily="31" charset="-128"/>
                <a:cs typeface="Avenir Book"/>
              </a:rPr>
              <a:t>Support for </a:t>
            </a:r>
            <a:r>
              <a:rPr kumimoji="0" lang="en-US" sz="1200" b="0" i="1" u="none" strike="noStrike" kern="1200" cap="none" spc="0" normalizeH="0" baseline="0" noProof="0" dirty="0">
                <a:ln>
                  <a:noFill/>
                </a:ln>
                <a:solidFill>
                  <a:prstClr val="black"/>
                </a:solidFill>
                <a:effectLst/>
                <a:uLnTx/>
                <a:uFillTx/>
                <a:latin typeface="Avenir Book"/>
                <a:ea typeface="ＭＳ Ｐゴシック" pitchFamily="31" charset="-128"/>
                <a:cs typeface="Avenir Book"/>
              </a:rPr>
              <a:t>in </a:t>
            </a:r>
            <a:r>
              <a:rPr kumimoji="0" lang="en-US" sz="1200" b="0" i="1" u="none" strike="noStrike" kern="1200" cap="none" spc="0" normalizeH="0" baseline="0" noProof="0" dirty="0" err="1">
                <a:ln>
                  <a:noFill/>
                </a:ln>
                <a:solidFill>
                  <a:prstClr val="black"/>
                </a:solidFill>
                <a:effectLst/>
                <a:uLnTx/>
                <a:uFillTx/>
                <a:latin typeface="Avenir Book"/>
                <a:ea typeface="ＭＳ Ｐゴシック" pitchFamily="31" charset="-128"/>
                <a:cs typeface="Avenir Book"/>
              </a:rPr>
              <a:t>silico</a:t>
            </a:r>
            <a:r>
              <a:rPr kumimoji="0" lang="en-US" sz="1200" b="0" i="0" u="none" strike="noStrike" kern="1200" cap="none" spc="0" normalizeH="0" baseline="0" noProof="0" dirty="0">
                <a:ln>
                  <a:noFill/>
                </a:ln>
                <a:solidFill>
                  <a:prstClr val="black"/>
                </a:solidFill>
                <a:effectLst/>
                <a:uLnTx/>
                <a:uFillTx/>
                <a:latin typeface="Avenir Book"/>
                <a:ea typeface="ＭＳ Ｐゴシック" pitchFamily="31" charset="-128"/>
                <a:cs typeface="Avenir Book"/>
              </a:rPr>
              <a:t> reproducible research</a:t>
            </a:r>
          </a:p>
        </p:txBody>
      </p:sp>
      <p:pic>
        <p:nvPicPr>
          <p:cNvPr id="132" name="Picture 131"/>
          <p:cNvPicPr>
            <a:picLocks noChangeAspect="1"/>
          </p:cNvPicPr>
          <p:nvPr/>
        </p:nvPicPr>
        <p:blipFill>
          <a:blip r:embed="rId5"/>
          <a:stretch>
            <a:fillRect/>
          </a:stretch>
        </p:blipFill>
        <p:spPr>
          <a:xfrm>
            <a:off x="232312" y="5330563"/>
            <a:ext cx="1725850" cy="1215105"/>
          </a:xfrm>
          <a:prstGeom prst="rect">
            <a:avLst/>
          </a:prstGeom>
          <a:effectLst>
            <a:outerShdw blurRad="50800" dist="38100" dir="2700000" algn="tl" rotWithShape="0">
              <a:prstClr val="black">
                <a:alpha val="40000"/>
              </a:prstClr>
            </a:outerShdw>
          </a:effectLst>
        </p:spPr>
      </p:pic>
      <p:sp>
        <p:nvSpPr>
          <p:cNvPr id="133" name="AutoShape 48"/>
          <p:cNvSpPr>
            <a:spLocks noChangeArrowheads="1"/>
          </p:cNvSpPr>
          <p:nvPr/>
        </p:nvSpPr>
        <p:spPr bwMode="auto">
          <a:xfrm rot="16200000">
            <a:off x="1941262" y="5606819"/>
            <a:ext cx="383773" cy="355817"/>
          </a:xfrm>
          <a:prstGeom prst="downArrow">
            <a:avLst>
              <a:gd name="adj1" fmla="val 30361"/>
              <a:gd name="adj2" fmla="val 55782"/>
            </a:avLst>
          </a:prstGeom>
          <a:solidFill>
            <a:srgbClr val="A6A6A6"/>
          </a:solidFill>
          <a:ln w="9525">
            <a:noFill/>
            <a:miter lim="800000"/>
            <a:headEnd/>
            <a:tailEnd/>
          </a:ln>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ＭＳ Ｐゴシック" pitchFamily="31" charset="-128"/>
              <a:cs typeface="+mn-cs"/>
            </a:endParaRPr>
          </a:p>
        </p:txBody>
      </p:sp>
      <p:sp>
        <p:nvSpPr>
          <p:cNvPr id="109" name="Text Box 24"/>
          <p:cNvSpPr txBox="1">
            <a:spLocks noChangeArrowheads="1"/>
          </p:cNvSpPr>
          <p:nvPr/>
        </p:nvSpPr>
        <p:spPr bwMode="auto">
          <a:xfrm>
            <a:off x="2104335" y="3222448"/>
            <a:ext cx="990600" cy="249238"/>
          </a:xfrm>
          <a:prstGeom prst="rect">
            <a:avLst/>
          </a:prstGeom>
          <a:solidFill>
            <a:srgbClr val="99CCFD"/>
          </a:solidFill>
          <a:ln w="12700">
            <a:noFill/>
            <a:miter lim="800000"/>
            <a:headEnd/>
            <a:tailEnd/>
          </a:ln>
          <a:effectLst>
            <a:outerShdw blurRad="50800" dist="38100" dir="2700000" algn="tl" rotWithShape="0">
              <a:srgbClr val="000000">
                <a:alpha val="43000"/>
              </a:srgbClr>
            </a:outerShdw>
          </a:effectLst>
        </p:spPr>
        <p:txBody>
          <a:bodyPr lIns="55049" tIns="27525" rIns="55049" bIns="27525">
            <a:spAutoFit/>
          </a:bodyPr>
          <a:lstStyle/>
          <a:p>
            <a:pPr marL="0" marR="0" lvl="0" indent="0" algn="ctr" defTabSz="5524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Tahoma" pitchFamily="34" charset="0"/>
                <a:ea typeface="ＭＳ Ｐゴシック" pitchFamily="31" charset="-128"/>
                <a:cs typeface="+mn-cs"/>
              </a:rPr>
              <a:t>Preprocess</a:t>
            </a:r>
          </a:p>
        </p:txBody>
      </p:sp>
      <p:sp>
        <p:nvSpPr>
          <p:cNvPr id="99" name="Text Box 18"/>
          <p:cNvSpPr txBox="1">
            <a:spLocks noChangeArrowheads="1"/>
          </p:cNvSpPr>
          <p:nvPr/>
        </p:nvSpPr>
        <p:spPr bwMode="auto">
          <a:xfrm>
            <a:off x="885135" y="3222448"/>
            <a:ext cx="990600" cy="249238"/>
          </a:xfrm>
          <a:prstGeom prst="rect">
            <a:avLst/>
          </a:prstGeom>
          <a:solidFill>
            <a:srgbClr val="99CCFD"/>
          </a:solidFill>
          <a:ln w="12700">
            <a:noFill/>
            <a:miter lim="800000"/>
            <a:headEnd/>
            <a:tailEnd/>
          </a:ln>
          <a:effectLst>
            <a:outerShdw blurRad="50800" dist="38100" dir="2700000" algn="tl" rotWithShape="0">
              <a:srgbClr val="000000">
                <a:alpha val="43000"/>
              </a:srgbClr>
            </a:outerShdw>
          </a:effectLst>
        </p:spPr>
        <p:txBody>
          <a:bodyPr lIns="55049" tIns="27525" rIns="55049" bIns="27525">
            <a:spAutoFit/>
          </a:bodyPr>
          <a:lstStyle/>
          <a:p>
            <a:pPr marL="0" marR="0" lvl="0" indent="0" algn="ctr" defTabSz="5524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Tahoma" pitchFamily="34" charset="0"/>
                <a:ea typeface="ＭＳ Ｐゴシック" pitchFamily="31" charset="-128"/>
                <a:cs typeface="+mn-cs"/>
              </a:rPr>
              <a:t>Preprocess</a:t>
            </a:r>
          </a:p>
        </p:txBody>
      </p:sp>
      <p:sp>
        <p:nvSpPr>
          <p:cNvPr id="69" name="Rounded Rectangle 68"/>
          <p:cNvSpPr/>
          <p:nvPr/>
        </p:nvSpPr>
        <p:spPr>
          <a:xfrm>
            <a:off x="6865056" y="547688"/>
            <a:ext cx="2091479" cy="6104575"/>
          </a:xfrm>
          <a:prstGeom prst="roundRect">
            <a:avLst/>
          </a:prstGeom>
          <a:solidFill>
            <a:srgbClr val="F2F2F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70" name="Rectangle 3"/>
          <p:cNvSpPr>
            <a:spLocks noChangeArrowheads="1"/>
          </p:cNvSpPr>
          <p:nvPr/>
        </p:nvSpPr>
        <p:spPr bwMode="auto">
          <a:xfrm>
            <a:off x="6865055" y="671513"/>
            <a:ext cx="2091479" cy="292368"/>
          </a:xfrm>
          <a:prstGeom prst="rect">
            <a:avLst/>
          </a:prstGeom>
          <a:noFill/>
          <a:ln w="9525">
            <a:noFill/>
            <a:miter lim="800000"/>
            <a:headEnd/>
            <a:tailEnd/>
          </a:ln>
        </p:spPr>
        <p:txBody>
          <a:bodyPr wrap="square" lIns="45700" tIns="22850" rIns="45700" bIns="2285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smtClean="0">
                <a:ln>
                  <a:noFill/>
                </a:ln>
                <a:solidFill>
                  <a:prstClr val="black"/>
                </a:solidFill>
                <a:effectLst/>
                <a:uLnTx/>
                <a:uFillTx/>
                <a:latin typeface="Avenir Heavy"/>
                <a:ea typeface="ＭＳ Ｐゴシック" pitchFamily="31" charset="-128"/>
                <a:cs typeface="Avenir Heavy"/>
              </a:rPr>
              <a:t>Access Points</a:t>
            </a:r>
            <a:endParaRPr kumimoji="0" lang="en-US" sz="1600" b="0" i="0" u="none" strike="noStrike" kern="1200" cap="none" spc="0" normalizeH="0" baseline="0" noProof="0" dirty="0">
              <a:ln>
                <a:noFill/>
              </a:ln>
              <a:solidFill>
                <a:prstClr val="black"/>
              </a:solidFill>
              <a:effectLst/>
              <a:uLnTx/>
              <a:uFillTx/>
              <a:latin typeface="Avenir Heavy"/>
              <a:ea typeface="ＭＳ Ｐゴシック" pitchFamily="31" charset="-128"/>
              <a:cs typeface="Avenir Heavy"/>
            </a:endParaRPr>
          </a:p>
        </p:txBody>
      </p:sp>
      <p:pic>
        <p:nvPicPr>
          <p:cNvPr id="71" name="Picture 10"/>
          <p:cNvPicPr>
            <a:picLocks noChangeAspect="1" noChangeArrowheads="1"/>
          </p:cNvPicPr>
          <p:nvPr/>
        </p:nvPicPr>
        <p:blipFill>
          <a:blip r:embed="rId6" cstate="print"/>
          <a:srcRect/>
          <a:stretch>
            <a:fillRect/>
          </a:stretch>
        </p:blipFill>
        <p:spPr bwMode="auto">
          <a:xfrm>
            <a:off x="7166148" y="4759590"/>
            <a:ext cx="1600200" cy="1250950"/>
          </a:xfrm>
          <a:prstGeom prst="rect">
            <a:avLst/>
          </a:prstGeom>
          <a:noFill/>
          <a:ln w="9525">
            <a:noFill/>
            <a:miter lim="800000"/>
            <a:headEnd/>
            <a:tailEnd/>
          </a:ln>
          <a:effectLst>
            <a:outerShdw blurRad="50800" dist="38100" dir="2700000" algn="tl" rotWithShape="0">
              <a:prstClr val="black">
                <a:alpha val="40000"/>
              </a:prstClr>
            </a:outerShdw>
          </a:effectLst>
        </p:spPr>
      </p:pic>
      <p:sp>
        <p:nvSpPr>
          <p:cNvPr id="73" name="Text Box 13"/>
          <p:cNvSpPr txBox="1">
            <a:spLocks noChangeArrowheads="1"/>
          </p:cNvSpPr>
          <p:nvPr/>
        </p:nvSpPr>
        <p:spPr bwMode="auto">
          <a:xfrm>
            <a:off x="7466553" y="2740160"/>
            <a:ext cx="999390" cy="307777"/>
          </a:xfrm>
          <a:prstGeom prst="rect">
            <a:avLst/>
          </a:prstGeom>
          <a:noFill/>
          <a:ln w="9525">
            <a:noFill/>
            <a:miter lim="800000"/>
            <a:headEnd/>
            <a:tailEnd/>
          </a:ln>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smtClean="0">
                <a:ln>
                  <a:noFill/>
                </a:ln>
                <a:solidFill>
                  <a:prstClr val="black"/>
                </a:solidFill>
                <a:effectLst/>
                <a:uLnTx/>
                <a:uFillTx/>
                <a:latin typeface="Avenir Book"/>
                <a:ea typeface="ＭＳ Ｐゴシック" pitchFamily="31" charset="-128"/>
                <a:cs typeface="Avenir Book"/>
              </a:rPr>
              <a:t>Notebook</a:t>
            </a:r>
            <a:endParaRPr kumimoji="0" lang="en-US" sz="1400" b="0" i="0" u="none" strike="noStrike" kern="1200" cap="none" spc="0" normalizeH="0" baseline="0" noProof="0" dirty="0">
              <a:ln>
                <a:noFill/>
              </a:ln>
              <a:solidFill>
                <a:prstClr val="black"/>
              </a:solidFill>
              <a:effectLst/>
              <a:uLnTx/>
              <a:uFillTx/>
              <a:latin typeface="Avenir Book"/>
              <a:ea typeface="ＭＳ Ｐゴシック" pitchFamily="31" charset="-128"/>
              <a:cs typeface="Avenir Book"/>
            </a:endParaRPr>
          </a:p>
        </p:txBody>
      </p:sp>
      <p:sp>
        <p:nvSpPr>
          <p:cNvPr id="74" name="Text Box 14"/>
          <p:cNvSpPr txBox="1">
            <a:spLocks noChangeArrowheads="1"/>
          </p:cNvSpPr>
          <p:nvPr/>
        </p:nvSpPr>
        <p:spPr bwMode="auto">
          <a:xfrm>
            <a:off x="7330468" y="5993078"/>
            <a:ext cx="1271561" cy="307777"/>
          </a:xfrm>
          <a:prstGeom prst="rect">
            <a:avLst/>
          </a:prstGeom>
          <a:noFill/>
          <a:ln w="9525">
            <a:noFill/>
            <a:miter lim="800000"/>
            <a:headEnd/>
            <a:tailEnd/>
          </a:ln>
        </p:spPr>
        <p:txBody>
          <a:bodyPr wrap="non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venir Book"/>
                <a:ea typeface="ＭＳ Ｐゴシック" pitchFamily="31" charset="-128"/>
                <a:cs typeface="Avenir Book"/>
              </a:rPr>
              <a:t>Programming</a:t>
            </a:r>
          </a:p>
        </p:txBody>
      </p:sp>
      <p:sp>
        <p:nvSpPr>
          <p:cNvPr id="79" name="Text Box 15"/>
          <p:cNvSpPr txBox="1">
            <a:spLocks noChangeArrowheads="1"/>
          </p:cNvSpPr>
          <p:nvPr/>
        </p:nvSpPr>
        <p:spPr bwMode="auto">
          <a:xfrm>
            <a:off x="7698607" y="4400603"/>
            <a:ext cx="560431" cy="307777"/>
          </a:xfrm>
          <a:prstGeom prst="rect">
            <a:avLst/>
          </a:prstGeom>
          <a:noFill/>
          <a:ln w="9525">
            <a:noFill/>
            <a:miter lim="800000"/>
            <a:headEnd/>
            <a:tailEnd/>
          </a:ln>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venir Book"/>
                <a:ea typeface="ＭＳ Ｐゴシック" pitchFamily="31" charset="-128"/>
                <a:cs typeface="Avenir Book"/>
              </a:rPr>
              <a:t>Web</a:t>
            </a:r>
          </a:p>
        </p:txBody>
      </p:sp>
      <p:sp>
        <p:nvSpPr>
          <p:cNvPr id="81" name="Rectangle 7"/>
          <p:cNvSpPr>
            <a:spLocks noChangeArrowheads="1"/>
          </p:cNvSpPr>
          <p:nvPr/>
        </p:nvSpPr>
        <p:spPr bwMode="auto">
          <a:xfrm>
            <a:off x="6975962" y="6246188"/>
            <a:ext cx="1980573" cy="230812"/>
          </a:xfrm>
          <a:prstGeom prst="rect">
            <a:avLst/>
          </a:prstGeom>
          <a:noFill/>
          <a:ln w="9525">
            <a:noFill/>
            <a:miter lim="800000"/>
            <a:headEnd/>
            <a:tailEnd/>
          </a:ln>
        </p:spPr>
        <p:txBody>
          <a:bodyPr wrap="square" lIns="45700" tIns="22850" rIns="45700" bIns="2285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venir Book"/>
                <a:ea typeface="ＭＳ Ｐゴシック" pitchFamily="31" charset="-128"/>
                <a:cs typeface="Avenir Book"/>
              </a:rPr>
              <a:t>Access for all levels of user</a:t>
            </a:r>
          </a:p>
        </p:txBody>
      </p:sp>
      <p:pic>
        <p:nvPicPr>
          <p:cNvPr id="82" name="Picture 81" descr="genepattern ui.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166148" y="3148709"/>
            <a:ext cx="1627492" cy="1283289"/>
          </a:xfrm>
          <a:prstGeom prst="rect">
            <a:avLst/>
          </a:prstGeom>
          <a:effectLst>
            <a:outerShdw blurRad="50800" dist="38100" dir="2700000" algn="tl" rotWithShape="0">
              <a:prstClr val="black">
                <a:alpha val="40000"/>
              </a:prstClr>
            </a:outerShdw>
          </a:effectLst>
        </p:spPr>
      </p:pic>
      <p:pic>
        <p:nvPicPr>
          <p:cNvPr id="90" name="Picture 1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40434" y="924165"/>
            <a:ext cx="1132232" cy="1006097"/>
          </a:xfrm>
          <a:prstGeom prst="rect">
            <a:avLst/>
          </a:prstGeom>
          <a:noFill/>
          <a:ln>
            <a:noFill/>
          </a:ln>
          <a:effectLst>
            <a:outerShdw blurRad="50800" dist="38100" dir="2700000" algn="tl" rotWithShape="0">
              <a:prstClr val="black">
                <a:alpha val="40000"/>
              </a:prstClr>
            </a:outerShdw>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98" name="Picture 18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827792" y="920760"/>
            <a:ext cx="1246606" cy="1054453"/>
          </a:xfrm>
          <a:prstGeom prst="rect">
            <a:avLst/>
          </a:prstGeom>
          <a:noFill/>
          <a:ln>
            <a:noFill/>
          </a:ln>
          <a:effectLst>
            <a:outerShdw blurRad="50800" dist="38100" dir="2700000" algn="tl" rotWithShape="0">
              <a:prstClr val="black">
                <a:alpha val="40000"/>
              </a:prstClr>
            </a:outerShdw>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0" name="Picture 9" descr="Notebook Excerpt.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166148" y="1072914"/>
            <a:ext cx="1564654" cy="1692328"/>
          </a:xfrm>
          <a:prstGeom prst="rect">
            <a:avLst/>
          </a:prstGeom>
          <a:effectLst>
            <a:outerShdw blurRad="50800" dist="38100" dir="2700000" algn="tl" rotWithShape="0">
              <a:prstClr val="black">
                <a:alpha val="40000"/>
              </a:prstClr>
            </a:outerShdw>
          </a:effectLst>
        </p:spPr>
      </p:pic>
      <p:pic>
        <p:nvPicPr>
          <p:cNvPr id="3" name="Picture 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703252" y="4961131"/>
            <a:ext cx="1607671" cy="128505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369372396"/>
      </p:ext>
    </p:extLst>
  </p:cSld>
  <p:clrMapOvr>
    <a:masterClrMapping/>
  </p:clrMapOv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56"/>
          <p:cNvGrpSpPr>
            <a:grpSpLocks/>
          </p:cNvGrpSpPr>
          <p:nvPr/>
        </p:nvGrpSpPr>
        <p:grpSpPr bwMode="auto">
          <a:xfrm>
            <a:off x="3290888" y="5448300"/>
            <a:ext cx="1979612" cy="876300"/>
            <a:chOff x="4624388" y="5448300"/>
            <a:chExt cx="1979612" cy="876300"/>
          </a:xfrm>
        </p:grpSpPr>
        <p:pic>
          <p:nvPicPr>
            <p:cNvPr id="37927" name="Picture 47" descr="aml all pipeline zip"/>
            <p:cNvPicPr>
              <a:picLocks noChangeAspect="1" noChangeArrowheads="1"/>
            </p:cNvPicPr>
            <p:nvPr/>
          </p:nvPicPr>
          <p:blipFill>
            <a:blip r:embed="rId3"/>
            <a:srcRect/>
            <a:stretch>
              <a:fillRect/>
            </a:stretch>
          </p:blipFill>
          <p:spPr bwMode="auto">
            <a:xfrm>
              <a:off x="4953000" y="5486400"/>
              <a:ext cx="1651000" cy="838200"/>
            </a:xfrm>
            <a:prstGeom prst="rect">
              <a:avLst/>
            </a:prstGeom>
            <a:noFill/>
            <a:ln w="9525">
              <a:noFill/>
              <a:miter lim="800000"/>
              <a:headEnd/>
              <a:tailEnd/>
            </a:ln>
          </p:spPr>
        </p:pic>
        <p:sp>
          <p:nvSpPr>
            <p:cNvPr id="37928" name="AutoShape 48"/>
            <p:cNvSpPr>
              <a:spLocks noChangeArrowheads="1"/>
            </p:cNvSpPr>
            <p:nvPr/>
          </p:nvSpPr>
          <p:spPr bwMode="auto">
            <a:xfrm rot="-5400000">
              <a:off x="4636294" y="5436394"/>
              <a:ext cx="533400" cy="557212"/>
            </a:xfrm>
            <a:prstGeom prst="downArrow">
              <a:avLst>
                <a:gd name="adj1" fmla="val 30361"/>
                <a:gd name="adj2" fmla="val 55782"/>
              </a:avLst>
            </a:prstGeom>
            <a:solidFill>
              <a:srgbClr val="00CCFF"/>
            </a:solidFill>
            <a:ln w="9525">
              <a:noFill/>
              <a:miter lim="800000"/>
              <a:headEnd/>
              <a:tailEnd/>
            </a:ln>
          </p:spPr>
          <p:txBody>
            <a:bodyPr wrap="none" anchor="ctr">
              <a:prstTxWarp prst="textNoShape">
                <a:avLst/>
              </a:prstTxWarp>
            </a:bodyPr>
            <a:lstStyle/>
            <a:p>
              <a:endParaRPr lang="en-US" sz="1800"/>
            </a:p>
          </p:txBody>
        </p:sp>
      </p:grpSp>
      <p:grpSp>
        <p:nvGrpSpPr>
          <p:cNvPr id="3" name="Group 55"/>
          <p:cNvGrpSpPr>
            <a:grpSpLocks/>
          </p:cNvGrpSpPr>
          <p:nvPr/>
        </p:nvGrpSpPr>
        <p:grpSpPr bwMode="auto">
          <a:xfrm>
            <a:off x="1562100" y="4191000"/>
            <a:ext cx="1836738" cy="2590800"/>
            <a:chOff x="2895600" y="4191000"/>
            <a:chExt cx="1836738" cy="2590800"/>
          </a:xfrm>
        </p:grpSpPr>
        <p:sp>
          <p:nvSpPr>
            <p:cNvPr id="37925" name="AutoShape 45"/>
            <p:cNvSpPr>
              <a:spLocks noChangeArrowheads="1"/>
            </p:cNvSpPr>
            <p:nvPr/>
          </p:nvSpPr>
          <p:spPr bwMode="auto">
            <a:xfrm>
              <a:off x="3429000" y="4191000"/>
              <a:ext cx="381000" cy="533400"/>
            </a:xfrm>
            <a:prstGeom prst="downArrow">
              <a:avLst>
                <a:gd name="adj1" fmla="val 30361"/>
                <a:gd name="adj2" fmla="val 55728"/>
              </a:avLst>
            </a:prstGeom>
            <a:solidFill>
              <a:srgbClr val="00CCFF"/>
            </a:solidFill>
            <a:ln w="9525">
              <a:noFill/>
              <a:miter lim="800000"/>
              <a:headEnd/>
              <a:tailEnd/>
            </a:ln>
          </p:spPr>
          <p:txBody>
            <a:bodyPr wrap="none" anchor="ctr">
              <a:prstTxWarp prst="textNoShape">
                <a:avLst/>
              </a:prstTxWarp>
            </a:bodyPr>
            <a:lstStyle/>
            <a:p>
              <a:endParaRPr lang="en-US" sz="1800"/>
            </a:p>
          </p:txBody>
        </p:sp>
        <p:pic>
          <p:nvPicPr>
            <p:cNvPr id="37926" name="Picture 44"/>
            <p:cNvPicPr>
              <a:picLocks noChangeAspect="1" noChangeArrowheads="1"/>
            </p:cNvPicPr>
            <p:nvPr/>
          </p:nvPicPr>
          <p:blipFill>
            <a:blip r:embed="rId4"/>
            <a:srcRect/>
            <a:stretch>
              <a:fillRect/>
            </a:stretch>
          </p:blipFill>
          <p:spPr bwMode="auto">
            <a:xfrm>
              <a:off x="2895600" y="4724400"/>
              <a:ext cx="1836738" cy="2057400"/>
            </a:xfrm>
            <a:prstGeom prst="rect">
              <a:avLst/>
            </a:prstGeom>
            <a:noFill/>
            <a:ln w="9525">
              <a:noFill/>
              <a:miter lim="800000"/>
              <a:headEnd/>
              <a:tailEnd/>
            </a:ln>
          </p:spPr>
        </p:pic>
      </p:grpSp>
      <p:sp>
        <p:nvSpPr>
          <p:cNvPr id="37892" name="Rectangle 19"/>
          <p:cNvSpPr>
            <a:spLocks noChangeArrowheads="1"/>
          </p:cNvSpPr>
          <p:nvPr/>
        </p:nvSpPr>
        <p:spPr bwMode="auto">
          <a:xfrm>
            <a:off x="0" y="106363"/>
            <a:ext cx="9144000" cy="600144"/>
          </a:xfrm>
          <a:prstGeom prst="rect">
            <a:avLst/>
          </a:prstGeom>
          <a:noFill/>
          <a:ln w="9525">
            <a:noFill/>
            <a:miter lim="800000"/>
            <a:headEnd/>
            <a:tailEnd/>
          </a:ln>
        </p:spPr>
        <p:txBody>
          <a:bodyPr wrap="square" lIns="45700" tIns="22850" rIns="45700" bIns="22850">
            <a:prstTxWarp prst="textNoShape">
              <a:avLst/>
            </a:prstTxWarp>
            <a:spAutoFit/>
          </a:bodyPr>
          <a:lstStyle/>
          <a:p>
            <a:pPr algn="ctr"/>
            <a:r>
              <a:rPr lang="en-US" sz="3600" b="1" dirty="0"/>
              <a:t>GenePattern vocabulary: Pipelines</a:t>
            </a:r>
          </a:p>
        </p:txBody>
      </p:sp>
      <p:grpSp>
        <p:nvGrpSpPr>
          <p:cNvPr id="4" name="Group 57"/>
          <p:cNvGrpSpPr>
            <a:grpSpLocks/>
          </p:cNvGrpSpPr>
          <p:nvPr/>
        </p:nvGrpSpPr>
        <p:grpSpPr bwMode="auto">
          <a:xfrm>
            <a:off x="3238500" y="914400"/>
            <a:ext cx="2895600" cy="249238"/>
            <a:chOff x="4572000" y="914400"/>
            <a:chExt cx="2895600" cy="249238"/>
          </a:xfrm>
        </p:grpSpPr>
        <p:sp>
          <p:nvSpPr>
            <p:cNvPr id="37923" name="Text Box 16"/>
            <p:cNvSpPr txBox="1">
              <a:spLocks noChangeArrowheads="1"/>
            </p:cNvSpPr>
            <p:nvPr/>
          </p:nvSpPr>
          <p:spPr bwMode="auto">
            <a:xfrm>
              <a:off x="4572000" y="914400"/>
              <a:ext cx="1219200" cy="249238"/>
            </a:xfrm>
            <a:prstGeom prst="rect">
              <a:avLst/>
            </a:prstGeom>
            <a:solidFill>
              <a:srgbClr val="FFFF99"/>
            </a:solidFill>
            <a:ln w="12700">
              <a:solidFill>
                <a:schemeClr val="folHlink"/>
              </a:solidFill>
              <a:miter lim="800000"/>
              <a:headEnd/>
              <a:tailEnd/>
            </a:ln>
          </p:spPr>
          <p:txBody>
            <a:bodyPr lIns="55049" tIns="27525" rIns="55049" bIns="27525">
              <a:prstTxWarp prst="textNoShape">
                <a:avLst/>
              </a:prstTxWarp>
              <a:spAutoFit/>
            </a:bodyPr>
            <a:lstStyle/>
            <a:p>
              <a:pPr defTabSz="552450"/>
              <a:r>
                <a:rPr lang="en-US" sz="1200" b="1">
                  <a:latin typeface="Tahoma" pitchFamily="-109" charset="0"/>
                </a:rPr>
                <a:t> all_aml_train</a:t>
              </a:r>
            </a:p>
          </p:txBody>
        </p:sp>
        <p:sp>
          <p:nvSpPr>
            <p:cNvPr id="37924" name="Text Box 17"/>
            <p:cNvSpPr txBox="1">
              <a:spLocks noChangeArrowheads="1"/>
            </p:cNvSpPr>
            <p:nvPr/>
          </p:nvSpPr>
          <p:spPr bwMode="auto">
            <a:xfrm>
              <a:off x="6172200" y="914400"/>
              <a:ext cx="1295400" cy="249238"/>
            </a:xfrm>
            <a:prstGeom prst="rect">
              <a:avLst/>
            </a:prstGeom>
            <a:solidFill>
              <a:srgbClr val="FFFF99"/>
            </a:solidFill>
            <a:ln w="12700">
              <a:solidFill>
                <a:schemeClr val="folHlink"/>
              </a:solidFill>
              <a:miter lim="800000"/>
              <a:headEnd/>
              <a:tailEnd/>
            </a:ln>
          </p:spPr>
          <p:txBody>
            <a:bodyPr lIns="55049" tIns="27525" rIns="55049" bIns="27525">
              <a:prstTxWarp prst="textNoShape">
                <a:avLst/>
              </a:prstTxWarp>
              <a:spAutoFit/>
            </a:bodyPr>
            <a:lstStyle/>
            <a:p>
              <a:pPr algn="ctr" defTabSz="552450"/>
              <a:r>
                <a:rPr lang="en-US" sz="1200" b="1">
                  <a:latin typeface="Tahoma" pitchFamily="-109" charset="0"/>
                </a:rPr>
                <a:t>all_aml_test</a:t>
              </a:r>
            </a:p>
          </p:txBody>
        </p:sp>
      </p:grpSp>
      <p:sp>
        <p:nvSpPr>
          <p:cNvPr id="37" name="AutoShape 8"/>
          <p:cNvSpPr>
            <a:spLocks noChangeArrowheads="1"/>
          </p:cNvSpPr>
          <p:nvPr/>
        </p:nvSpPr>
        <p:spPr bwMode="auto">
          <a:xfrm>
            <a:off x="3007818" y="2588449"/>
            <a:ext cx="1276662" cy="764351"/>
          </a:xfrm>
          <a:prstGeom prst="roundRect">
            <a:avLst>
              <a:gd name="adj" fmla="val 16667"/>
            </a:avLst>
          </a:prstGeom>
          <a:solidFill>
            <a:srgbClr val="8EB4E3"/>
          </a:solidFill>
          <a:ln w="9525">
            <a:noFill/>
            <a:round/>
            <a:headEnd/>
            <a:tailEnd/>
          </a:ln>
          <a:effectLst/>
          <a:scene3d>
            <a:camera prst="obliqueTopRight">
              <a:rot lat="0" lon="0" rev="0"/>
            </a:camera>
            <a:lightRig rig="threePt" dir="t"/>
          </a:scene3d>
          <a:sp3d/>
        </p:spPr>
        <p:txBody>
          <a:bodyPr wrap="none" anchor="ctr">
            <a:prstTxWarp prst="textNoShape">
              <a:avLst/>
            </a:prstTxWarp>
          </a:bodyPr>
          <a:lstStyle/>
          <a:p>
            <a:pPr algn="ctr">
              <a:defRPr/>
            </a:pPr>
            <a:r>
              <a:rPr lang="en-US" sz="1400" dirty="0">
                <a:latin typeface="Calibri" charset="0"/>
                <a:ea typeface="ＭＳ Ｐゴシック" charset="-128"/>
                <a:cs typeface="ＭＳ Ｐゴシック" charset="-128"/>
              </a:rPr>
              <a:t>Comparative</a:t>
            </a:r>
          </a:p>
          <a:p>
            <a:pPr algn="ctr">
              <a:defRPr/>
            </a:pPr>
            <a:r>
              <a:rPr lang="en-US" sz="1400" dirty="0">
                <a:latin typeface="Calibri" charset="0"/>
                <a:ea typeface="ＭＳ Ｐゴシック" charset="-128"/>
                <a:cs typeface="ＭＳ Ｐゴシック" charset="-128"/>
              </a:rPr>
              <a:t>Marker</a:t>
            </a:r>
          </a:p>
          <a:p>
            <a:pPr algn="ctr">
              <a:defRPr/>
            </a:pPr>
            <a:r>
              <a:rPr lang="en-US" sz="1400" dirty="0">
                <a:latin typeface="Calibri" charset="0"/>
                <a:ea typeface="ＭＳ Ｐゴシック" charset="-128"/>
                <a:cs typeface="ＭＳ Ｐゴシック" charset="-128"/>
              </a:rPr>
              <a:t>Selection</a:t>
            </a:r>
          </a:p>
        </p:txBody>
      </p:sp>
      <p:sp>
        <p:nvSpPr>
          <p:cNvPr id="45" name="AutoShape 8"/>
          <p:cNvSpPr>
            <a:spLocks noChangeArrowheads="1"/>
          </p:cNvSpPr>
          <p:nvPr/>
        </p:nvSpPr>
        <p:spPr bwMode="auto">
          <a:xfrm>
            <a:off x="4436464" y="2588449"/>
            <a:ext cx="1276662" cy="764351"/>
          </a:xfrm>
          <a:prstGeom prst="roundRect">
            <a:avLst>
              <a:gd name="adj" fmla="val 16667"/>
            </a:avLst>
          </a:prstGeom>
          <a:solidFill>
            <a:srgbClr val="8EB4E3"/>
          </a:solidFill>
          <a:ln w="9525">
            <a:noFill/>
            <a:round/>
            <a:headEnd/>
            <a:tailEnd/>
          </a:ln>
          <a:effectLst/>
          <a:scene3d>
            <a:camera prst="obliqueTopRight">
              <a:rot lat="0" lon="0" rev="0"/>
            </a:camera>
            <a:lightRig rig="threePt" dir="t"/>
          </a:scene3d>
          <a:sp3d/>
        </p:spPr>
        <p:txBody>
          <a:bodyPr wrap="none" anchor="ctr">
            <a:prstTxWarp prst="textNoShape">
              <a:avLst/>
            </a:prstTxWarp>
          </a:bodyPr>
          <a:lstStyle/>
          <a:p>
            <a:pPr algn="ctr">
              <a:defRPr/>
            </a:pPr>
            <a:r>
              <a:rPr lang="en-US" sz="1400" dirty="0">
                <a:latin typeface="Calibri" charset="0"/>
                <a:ea typeface="ＭＳ Ｐゴシック" charset="-128"/>
                <a:cs typeface="ＭＳ Ｐゴシック" charset="-128"/>
              </a:rPr>
              <a:t>Weighted</a:t>
            </a:r>
          </a:p>
          <a:p>
            <a:pPr algn="ctr">
              <a:defRPr/>
            </a:pPr>
            <a:r>
              <a:rPr lang="en-US" sz="1400" dirty="0">
                <a:latin typeface="Calibri" charset="0"/>
                <a:ea typeface="ＭＳ Ｐゴシック" charset="-128"/>
                <a:cs typeface="ＭＳ Ｐゴシック" charset="-128"/>
              </a:rPr>
              <a:t>Voting</a:t>
            </a:r>
          </a:p>
          <a:p>
            <a:pPr algn="ctr">
              <a:defRPr/>
            </a:pPr>
            <a:r>
              <a:rPr lang="en-US" sz="1400" dirty="0">
                <a:latin typeface="Calibri" charset="0"/>
                <a:ea typeface="ＭＳ Ｐゴシック" charset="-128"/>
                <a:cs typeface="ＭＳ Ｐゴシック" charset="-128"/>
              </a:rPr>
              <a:t>Cross-Validation</a:t>
            </a:r>
          </a:p>
        </p:txBody>
      </p:sp>
      <p:sp>
        <p:nvSpPr>
          <p:cNvPr id="46" name="AutoShape 8"/>
          <p:cNvSpPr>
            <a:spLocks noChangeArrowheads="1"/>
          </p:cNvSpPr>
          <p:nvPr/>
        </p:nvSpPr>
        <p:spPr bwMode="auto">
          <a:xfrm>
            <a:off x="5865110" y="2588449"/>
            <a:ext cx="1276662" cy="764351"/>
          </a:xfrm>
          <a:prstGeom prst="roundRect">
            <a:avLst>
              <a:gd name="adj" fmla="val 16667"/>
            </a:avLst>
          </a:prstGeom>
          <a:solidFill>
            <a:srgbClr val="8EB4E3"/>
          </a:solidFill>
          <a:ln w="9525">
            <a:noFill/>
            <a:round/>
            <a:headEnd/>
            <a:tailEnd/>
          </a:ln>
          <a:effectLst/>
          <a:scene3d>
            <a:camera prst="obliqueTopRight">
              <a:rot lat="0" lon="0" rev="0"/>
            </a:camera>
            <a:lightRig rig="threePt" dir="t"/>
          </a:scene3d>
          <a:sp3d/>
        </p:spPr>
        <p:txBody>
          <a:bodyPr wrap="none" anchor="ctr">
            <a:prstTxWarp prst="textNoShape">
              <a:avLst/>
            </a:prstTxWarp>
          </a:bodyPr>
          <a:lstStyle/>
          <a:p>
            <a:pPr algn="ctr">
              <a:defRPr/>
            </a:pPr>
            <a:r>
              <a:rPr lang="en-US" sz="1400" dirty="0">
                <a:latin typeface="Calibri" charset="0"/>
                <a:ea typeface="ＭＳ Ｐゴシック" charset="-128"/>
                <a:cs typeface="ＭＳ Ｐゴシック" charset="-128"/>
              </a:rPr>
              <a:t>Weighted</a:t>
            </a:r>
          </a:p>
          <a:p>
            <a:pPr algn="ctr">
              <a:defRPr/>
            </a:pPr>
            <a:r>
              <a:rPr lang="en-US" sz="1400" dirty="0">
                <a:latin typeface="Calibri" charset="0"/>
                <a:ea typeface="ＭＳ Ｐゴシック" charset="-128"/>
                <a:cs typeface="ＭＳ Ｐゴシック" charset="-128"/>
              </a:rPr>
              <a:t>Voting</a:t>
            </a:r>
          </a:p>
          <a:p>
            <a:pPr algn="ctr">
              <a:defRPr/>
            </a:pPr>
            <a:r>
              <a:rPr lang="en-US" sz="1400" dirty="0">
                <a:latin typeface="Calibri" charset="0"/>
                <a:ea typeface="ＭＳ Ｐゴシック" charset="-128"/>
                <a:cs typeface="ＭＳ Ｐゴシック" charset="-128"/>
              </a:rPr>
              <a:t>Train/Test</a:t>
            </a:r>
          </a:p>
        </p:txBody>
      </p:sp>
      <p:grpSp>
        <p:nvGrpSpPr>
          <p:cNvPr id="5" name="Group 59"/>
          <p:cNvGrpSpPr>
            <a:grpSpLocks/>
          </p:cNvGrpSpPr>
          <p:nvPr/>
        </p:nvGrpSpPr>
        <p:grpSpPr bwMode="auto">
          <a:xfrm>
            <a:off x="2247900" y="1143000"/>
            <a:ext cx="4267200" cy="2438400"/>
            <a:chOff x="3581400" y="1143000"/>
            <a:chExt cx="4267200" cy="2438400"/>
          </a:xfrm>
        </p:grpSpPr>
        <p:grpSp>
          <p:nvGrpSpPr>
            <p:cNvPr id="6" name="Group 58"/>
            <p:cNvGrpSpPr>
              <a:grpSpLocks/>
            </p:cNvGrpSpPr>
            <p:nvPr/>
          </p:nvGrpSpPr>
          <p:grpSpPr bwMode="auto">
            <a:xfrm>
              <a:off x="3581400" y="1143000"/>
              <a:ext cx="4267200" cy="2438400"/>
              <a:chOff x="3581400" y="1143000"/>
              <a:chExt cx="4267200" cy="2438400"/>
            </a:xfrm>
          </p:grpSpPr>
          <p:sp>
            <p:nvSpPr>
              <p:cNvPr id="37909" name="Line 26"/>
              <p:cNvSpPr>
                <a:spLocks noChangeShapeType="1"/>
              </p:cNvSpPr>
              <p:nvPr/>
            </p:nvSpPr>
            <p:spPr bwMode="auto">
              <a:xfrm>
                <a:off x="3581400" y="2286000"/>
                <a:ext cx="0" cy="228600"/>
              </a:xfrm>
              <a:prstGeom prst="line">
                <a:avLst/>
              </a:prstGeom>
              <a:noFill/>
              <a:ln w="28575">
                <a:solidFill>
                  <a:schemeClr val="folHlink"/>
                </a:solidFill>
                <a:round/>
                <a:headEnd/>
                <a:tailEnd type="triangle" w="med" len="med"/>
              </a:ln>
            </p:spPr>
            <p:txBody>
              <a:bodyPr>
                <a:prstTxWarp prst="textNoShape">
                  <a:avLst/>
                </a:prstTxWarp>
              </a:bodyPr>
              <a:lstStyle/>
              <a:p>
                <a:endParaRPr lang="en-US"/>
              </a:p>
            </p:txBody>
          </p:sp>
          <p:sp>
            <p:nvSpPr>
              <p:cNvPr id="37910" name="Line 27"/>
              <p:cNvSpPr>
                <a:spLocks noChangeShapeType="1"/>
              </p:cNvSpPr>
              <p:nvPr/>
            </p:nvSpPr>
            <p:spPr bwMode="auto">
              <a:xfrm>
                <a:off x="5029200" y="2306638"/>
                <a:ext cx="0" cy="228600"/>
              </a:xfrm>
              <a:prstGeom prst="line">
                <a:avLst/>
              </a:prstGeom>
              <a:noFill/>
              <a:ln w="28575">
                <a:solidFill>
                  <a:schemeClr val="folHlink"/>
                </a:solidFill>
                <a:round/>
                <a:headEnd/>
                <a:tailEnd type="triangle" w="med" len="med"/>
              </a:ln>
            </p:spPr>
            <p:txBody>
              <a:bodyPr>
                <a:prstTxWarp prst="textNoShape">
                  <a:avLst/>
                </a:prstTxWarp>
              </a:bodyPr>
              <a:lstStyle/>
              <a:p>
                <a:endParaRPr lang="en-US"/>
              </a:p>
            </p:txBody>
          </p:sp>
          <p:sp>
            <p:nvSpPr>
              <p:cNvPr id="37911" name="Line 28"/>
              <p:cNvSpPr>
                <a:spLocks noChangeShapeType="1"/>
              </p:cNvSpPr>
              <p:nvPr/>
            </p:nvSpPr>
            <p:spPr bwMode="auto">
              <a:xfrm>
                <a:off x="6400800" y="2286000"/>
                <a:ext cx="0" cy="228600"/>
              </a:xfrm>
              <a:prstGeom prst="line">
                <a:avLst/>
              </a:prstGeom>
              <a:noFill/>
              <a:ln w="28575">
                <a:solidFill>
                  <a:schemeClr val="folHlink"/>
                </a:solidFill>
                <a:round/>
                <a:headEnd/>
                <a:tailEnd type="triangle" w="med" len="med"/>
              </a:ln>
            </p:spPr>
            <p:txBody>
              <a:bodyPr>
                <a:prstTxWarp prst="textNoShape">
                  <a:avLst/>
                </a:prstTxWarp>
              </a:bodyPr>
              <a:lstStyle/>
              <a:p>
                <a:endParaRPr lang="en-US"/>
              </a:p>
            </p:txBody>
          </p:sp>
          <p:sp>
            <p:nvSpPr>
              <p:cNvPr id="37912" name="Line 29"/>
              <p:cNvSpPr>
                <a:spLocks noChangeShapeType="1"/>
              </p:cNvSpPr>
              <p:nvPr/>
            </p:nvSpPr>
            <p:spPr bwMode="auto">
              <a:xfrm flipH="1">
                <a:off x="7772400" y="2286000"/>
                <a:ext cx="0" cy="228600"/>
              </a:xfrm>
              <a:prstGeom prst="line">
                <a:avLst/>
              </a:prstGeom>
              <a:noFill/>
              <a:ln w="28575">
                <a:solidFill>
                  <a:schemeClr val="folHlink"/>
                </a:solidFill>
                <a:round/>
                <a:headEnd/>
                <a:tailEnd type="triangle" w="med" len="med"/>
              </a:ln>
            </p:spPr>
            <p:txBody>
              <a:bodyPr>
                <a:prstTxWarp prst="textNoShape">
                  <a:avLst/>
                </a:prstTxWarp>
              </a:bodyPr>
              <a:lstStyle/>
              <a:p>
                <a:endParaRPr lang="en-US"/>
              </a:p>
            </p:txBody>
          </p:sp>
          <p:sp>
            <p:nvSpPr>
              <p:cNvPr id="37913" name="Line 31"/>
              <p:cNvSpPr>
                <a:spLocks noChangeShapeType="1"/>
              </p:cNvSpPr>
              <p:nvPr/>
            </p:nvSpPr>
            <p:spPr bwMode="auto">
              <a:xfrm>
                <a:off x="4876800" y="2057400"/>
                <a:ext cx="0" cy="228600"/>
              </a:xfrm>
              <a:prstGeom prst="line">
                <a:avLst/>
              </a:prstGeom>
              <a:noFill/>
              <a:ln w="28575">
                <a:solidFill>
                  <a:schemeClr val="folHlink"/>
                </a:solidFill>
                <a:round/>
                <a:headEnd/>
                <a:tailEnd/>
              </a:ln>
            </p:spPr>
            <p:txBody>
              <a:bodyPr>
                <a:prstTxWarp prst="textNoShape">
                  <a:avLst/>
                </a:prstTxWarp>
              </a:bodyPr>
              <a:lstStyle/>
              <a:p>
                <a:endParaRPr lang="en-US"/>
              </a:p>
            </p:txBody>
          </p:sp>
          <p:sp>
            <p:nvSpPr>
              <p:cNvPr id="37914" name="Line 32"/>
              <p:cNvSpPr>
                <a:spLocks noChangeShapeType="1"/>
              </p:cNvSpPr>
              <p:nvPr/>
            </p:nvSpPr>
            <p:spPr bwMode="auto">
              <a:xfrm flipV="1">
                <a:off x="5105400" y="2286000"/>
                <a:ext cx="2667000" cy="20638"/>
              </a:xfrm>
              <a:prstGeom prst="line">
                <a:avLst/>
              </a:prstGeom>
              <a:noFill/>
              <a:ln w="28575">
                <a:solidFill>
                  <a:schemeClr val="folHlink"/>
                </a:solidFill>
                <a:round/>
                <a:headEnd/>
                <a:tailEnd/>
              </a:ln>
            </p:spPr>
            <p:txBody>
              <a:bodyPr>
                <a:prstTxWarp prst="textNoShape">
                  <a:avLst/>
                </a:prstTxWarp>
              </a:bodyPr>
              <a:lstStyle/>
              <a:p>
                <a:endParaRPr lang="en-US"/>
              </a:p>
            </p:txBody>
          </p:sp>
          <p:sp>
            <p:nvSpPr>
              <p:cNvPr id="37915" name="Line 33"/>
              <p:cNvSpPr>
                <a:spLocks noChangeShapeType="1"/>
              </p:cNvSpPr>
              <p:nvPr/>
            </p:nvSpPr>
            <p:spPr bwMode="auto">
              <a:xfrm>
                <a:off x="5105400" y="2078038"/>
                <a:ext cx="0" cy="228600"/>
              </a:xfrm>
              <a:prstGeom prst="line">
                <a:avLst/>
              </a:prstGeom>
              <a:noFill/>
              <a:ln w="28575">
                <a:solidFill>
                  <a:schemeClr val="folHlink"/>
                </a:solidFill>
                <a:round/>
                <a:headEnd/>
                <a:tailEnd/>
              </a:ln>
            </p:spPr>
            <p:txBody>
              <a:bodyPr>
                <a:prstTxWarp prst="textNoShape">
                  <a:avLst/>
                </a:prstTxWarp>
              </a:bodyPr>
              <a:lstStyle/>
              <a:p>
                <a:endParaRPr lang="en-US"/>
              </a:p>
            </p:txBody>
          </p:sp>
          <p:sp>
            <p:nvSpPr>
              <p:cNvPr id="37916" name="Line 34"/>
              <p:cNvSpPr>
                <a:spLocks noChangeShapeType="1"/>
              </p:cNvSpPr>
              <p:nvPr/>
            </p:nvSpPr>
            <p:spPr bwMode="auto">
              <a:xfrm>
                <a:off x="6705600" y="2057400"/>
                <a:ext cx="0" cy="228600"/>
              </a:xfrm>
              <a:prstGeom prst="line">
                <a:avLst/>
              </a:prstGeom>
              <a:noFill/>
              <a:ln w="28575">
                <a:solidFill>
                  <a:schemeClr val="folHlink"/>
                </a:solidFill>
                <a:round/>
                <a:headEnd/>
                <a:tailEnd/>
              </a:ln>
            </p:spPr>
            <p:txBody>
              <a:bodyPr>
                <a:prstTxWarp prst="textNoShape">
                  <a:avLst/>
                </a:prstTxWarp>
              </a:bodyPr>
              <a:lstStyle/>
              <a:p>
                <a:endParaRPr lang="en-US"/>
              </a:p>
            </p:txBody>
          </p:sp>
          <p:sp>
            <p:nvSpPr>
              <p:cNvPr id="37917" name="Line 22"/>
              <p:cNvSpPr>
                <a:spLocks noChangeShapeType="1"/>
              </p:cNvSpPr>
              <p:nvPr/>
            </p:nvSpPr>
            <p:spPr bwMode="auto">
              <a:xfrm>
                <a:off x="5181600" y="1143000"/>
                <a:ext cx="0" cy="228600"/>
              </a:xfrm>
              <a:prstGeom prst="line">
                <a:avLst/>
              </a:prstGeom>
              <a:noFill/>
              <a:ln w="28575">
                <a:solidFill>
                  <a:schemeClr val="folHlink"/>
                </a:solidFill>
                <a:round/>
                <a:headEnd/>
                <a:tailEnd type="triangle" w="med" len="med"/>
              </a:ln>
            </p:spPr>
            <p:txBody>
              <a:bodyPr>
                <a:prstTxWarp prst="textNoShape">
                  <a:avLst/>
                </a:prstTxWarp>
              </a:bodyPr>
              <a:lstStyle/>
              <a:p>
                <a:endParaRPr lang="en-US"/>
              </a:p>
            </p:txBody>
          </p:sp>
          <p:sp>
            <p:nvSpPr>
              <p:cNvPr id="37918" name="Line 30"/>
              <p:cNvSpPr>
                <a:spLocks noChangeShapeType="1"/>
              </p:cNvSpPr>
              <p:nvPr/>
            </p:nvSpPr>
            <p:spPr bwMode="auto">
              <a:xfrm>
                <a:off x="6781800" y="1143000"/>
                <a:ext cx="0" cy="228600"/>
              </a:xfrm>
              <a:prstGeom prst="line">
                <a:avLst/>
              </a:prstGeom>
              <a:noFill/>
              <a:ln w="28575">
                <a:solidFill>
                  <a:schemeClr val="folHlink"/>
                </a:solidFill>
                <a:round/>
                <a:headEnd/>
                <a:tailEnd type="triangle" w="med" len="med"/>
              </a:ln>
            </p:spPr>
            <p:txBody>
              <a:bodyPr>
                <a:prstTxWarp prst="textNoShape">
                  <a:avLst/>
                </a:prstTxWarp>
              </a:bodyPr>
              <a:lstStyle/>
              <a:p>
                <a:endParaRPr lang="en-US"/>
              </a:p>
            </p:txBody>
          </p:sp>
          <p:sp>
            <p:nvSpPr>
              <p:cNvPr id="37919" name="Line 40"/>
              <p:cNvSpPr>
                <a:spLocks noChangeShapeType="1"/>
              </p:cNvSpPr>
              <p:nvPr/>
            </p:nvSpPr>
            <p:spPr bwMode="auto">
              <a:xfrm>
                <a:off x="5029200" y="3352800"/>
                <a:ext cx="0" cy="228600"/>
              </a:xfrm>
              <a:prstGeom prst="line">
                <a:avLst/>
              </a:prstGeom>
              <a:noFill/>
              <a:ln w="28575">
                <a:solidFill>
                  <a:schemeClr val="folHlink"/>
                </a:solidFill>
                <a:round/>
                <a:headEnd/>
                <a:tailEnd type="triangle" w="med" len="med"/>
              </a:ln>
            </p:spPr>
            <p:txBody>
              <a:bodyPr>
                <a:prstTxWarp prst="textNoShape">
                  <a:avLst/>
                </a:prstTxWarp>
              </a:bodyPr>
              <a:lstStyle/>
              <a:p>
                <a:endParaRPr lang="en-US"/>
              </a:p>
            </p:txBody>
          </p:sp>
          <p:sp>
            <p:nvSpPr>
              <p:cNvPr id="37920" name="Line 41"/>
              <p:cNvSpPr>
                <a:spLocks noChangeShapeType="1"/>
              </p:cNvSpPr>
              <p:nvPr/>
            </p:nvSpPr>
            <p:spPr bwMode="auto">
              <a:xfrm>
                <a:off x="6400800" y="3352800"/>
                <a:ext cx="0" cy="228600"/>
              </a:xfrm>
              <a:prstGeom prst="line">
                <a:avLst/>
              </a:prstGeom>
              <a:noFill/>
              <a:ln w="28575">
                <a:solidFill>
                  <a:schemeClr val="folHlink"/>
                </a:solidFill>
                <a:round/>
                <a:headEnd/>
                <a:tailEnd type="triangle" w="med" len="med"/>
              </a:ln>
            </p:spPr>
            <p:txBody>
              <a:bodyPr>
                <a:prstTxWarp prst="textNoShape">
                  <a:avLst/>
                </a:prstTxWarp>
              </a:bodyPr>
              <a:lstStyle/>
              <a:p>
                <a:endParaRPr lang="en-US"/>
              </a:p>
            </p:txBody>
          </p:sp>
          <p:sp>
            <p:nvSpPr>
              <p:cNvPr id="37921" name="Line 42"/>
              <p:cNvSpPr>
                <a:spLocks noChangeShapeType="1"/>
              </p:cNvSpPr>
              <p:nvPr/>
            </p:nvSpPr>
            <p:spPr bwMode="auto">
              <a:xfrm>
                <a:off x="7848600" y="3352800"/>
                <a:ext cx="0" cy="228600"/>
              </a:xfrm>
              <a:prstGeom prst="line">
                <a:avLst/>
              </a:prstGeom>
              <a:noFill/>
              <a:ln w="28575">
                <a:solidFill>
                  <a:schemeClr val="folHlink"/>
                </a:solidFill>
                <a:round/>
                <a:headEnd/>
                <a:tailEnd type="triangle" w="med" len="med"/>
              </a:ln>
            </p:spPr>
            <p:txBody>
              <a:bodyPr>
                <a:prstTxWarp prst="textNoShape">
                  <a:avLst/>
                </a:prstTxWarp>
              </a:bodyPr>
              <a:lstStyle/>
              <a:p>
                <a:endParaRPr lang="en-US"/>
              </a:p>
            </p:txBody>
          </p:sp>
          <p:sp>
            <p:nvSpPr>
              <p:cNvPr id="37922" name="Line 40"/>
              <p:cNvSpPr>
                <a:spLocks noChangeShapeType="1"/>
              </p:cNvSpPr>
              <p:nvPr/>
            </p:nvSpPr>
            <p:spPr bwMode="auto">
              <a:xfrm>
                <a:off x="3581400" y="3352800"/>
                <a:ext cx="0" cy="228600"/>
              </a:xfrm>
              <a:prstGeom prst="line">
                <a:avLst/>
              </a:prstGeom>
              <a:noFill/>
              <a:ln w="28575">
                <a:solidFill>
                  <a:schemeClr val="folHlink"/>
                </a:solidFill>
                <a:round/>
                <a:headEnd/>
                <a:tailEnd type="triangle" w="med" len="med"/>
              </a:ln>
            </p:spPr>
            <p:txBody>
              <a:bodyPr>
                <a:prstTxWarp prst="textNoShape">
                  <a:avLst/>
                </a:prstTxWarp>
              </a:bodyPr>
              <a:lstStyle/>
              <a:p>
                <a:endParaRPr lang="en-US"/>
              </a:p>
            </p:txBody>
          </p:sp>
        </p:grpSp>
        <p:sp>
          <p:nvSpPr>
            <p:cNvPr id="37908" name="Line 23"/>
            <p:cNvSpPr>
              <a:spLocks noChangeShapeType="1"/>
            </p:cNvSpPr>
            <p:nvPr/>
          </p:nvSpPr>
          <p:spPr bwMode="auto">
            <a:xfrm>
              <a:off x="3581400" y="2306638"/>
              <a:ext cx="1447800" cy="0"/>
            </a:xfrm>
            <a:prstGeom prst="line">
              <a:avLst/>
            </a:prstGeom>
            <a:noFill/>
            <a:ln w="28575">
              <a:solidFill>
                <a:schemeClr val="folHlink"/>
              </a:solidFill>
              <a:round/>
              <a:headEnd/>
              <a:tailEnd/>
            </a:ln>
          </p:spPr>
          <p:txBody>
            <a:bodyPr>
              <a:prstTxWarp prst="textNoShape">
                <a:avLst/>
              </a:prstTxWarp>
            </a:bodyPr>
            <a:lstStyle/>
            <a:p>
              <a:endParaRPr lang="en-US"/>
            </a:p>
          </p:txBody>
        </p:sp>
      </p:grpSp>
      <p:sp>
        <p:nvSpPr>
          <p:cNvPr id="41" name="AutoShape 8"/>
          <p:cNvSpPr>
            <a:spLocks noChangeArrowheads="1"/>
          </p:cNvSpPr>
          <p:nvPr/>
        </p:nvSpPr>
        <p:spPr bwMode="auto">
          <a:xfrm>
            <a:off x="1597910" y="2588449"/>
            <a:ext cx="1276662" cy="764351"/>
          </a:xfrm>
          <a:prstGeom prst="roundRect">
            <a:avLst>
              <a:gd name="adj" fmla="val 16667"/>
            </a:avLst>
          </a:prstGeom>
          <a:solidFill>
            <a:srgbClr val="8EB4E3"/>
          </a:solidFill>
          <a:ln w="9525">
            <a:noFill/>
            <a:round/>
            <a:headEnd/>
            <a:tailEnd/>
          </a:ln>
          <a:effectLst/>
          <a:scene3d>
            <a:camera prst="obliqueTopRight">
              <a:rot lat="0" lon="0" rev="0"/>
            </a:camera>
            <a:lightRig rig="threePt" dir="t"/>
          </a:scene3d>
          <a:sp3d/>
        </p:spPr>
        <p:txBody>
          <a:bodyPr wrap="none" anchor="ctr">
            <a:prstTxWarp prst="textNoShape">
              <a:avLst/>
            </a:prstTxWarp>
          </a:bodyPr>
          <a:lstStyle/>
          <a:p>
            <a:pPr algn="ctr">
              <a:defRPr/>
            </a:pPr>
            <a:r>
              <a:rPr lang="en-US" sz="1400" dirty="0">
                <a:latin typeface="Calibri" charset="0"/>
                <a:ea typeface="ＭＳ Ｐゴシック" charset="-128"/>
                <a:cs typeface="ＭＳ Ｐゴシック" charset="-128"/>
              </a:rPr>
              <a:t>SOM</a:t>
            </a:r>
          </a:p>
          <a:p>
            <a:pPr algn="ctr">
              <a:defRPr/>
            </a:pPr>
            <a:r>
              <a:rPr lang="en-US" sz="1400" dirty="0">
                <a:latin typeface="Calibri" charset="0"/>
                <a:ea typeface="ＭＳ Ｐゴシック" charset="-128"/>
                <a:cs typeface="ＭＳ Ｐゴシック" charset="-128"/>
              </a:rPr>
              <a:t>Clustering</a:t>
            </a:r>
          </a:p>
        </p:txBody>
      </p:sp>
      <p:sp>
        <p:nvSpPr>
          <p:cNvPr id="47" name="AutoShape 8"/>
          <p:cNvSpPr>
            <a:spLocks noChangeArrowheads="1"/>
          </p:cNvSpPr>
          <p:nvPr/>
        </p:nvSpPr>
        <p:spPr bwMode="auto">
          <a:xfrm>
            <a:off x="4692962" y="1445449"/>
            <a:ext cx="1276662" cy="764351"/>
          </a:xfrm>
          <a:prstGeom prst="roundRect">
            <a:avLst>
              <a:gd name="adj" fmla="val 16667"/>
            </a:avLst>
          </a:prstGeom>
          <a:solidFill>
            <a:srgbClr val="8EB4E3"/>
          </a:solidFill>
          <a:ln w="9525">
            <a:noFill/>
            <a:round/>
            <a:headEnd/>
            <a:tailEnd/>
          </a:ln>
          <a:effectLst/>
          <a:scene3d>
            <a:camera prst="obliqueTopRight">
              <a:rot lat="0" lon="0" rev="0"/>
            </a:camera>
            <a:lightRig rig="threePt" dir="t"/>
          </a:scene3d>
          <a:sp3d/>
        </p:spPr>
        <p:txBody>
          <a:bodyPr wrap="none" anchor="ctr">
            <a:prstTxWarp prst="textNoShape">
              <a:avLst/>
            </a:prstTxWarp>
          </a:bodyPr>
          <a:lstStyle/>
          <a:p>
            <a:pPr algn="ctr">
              <a:defRPr/>
            </a:pPr>
            <a:r>
              <a:rPr lang="en-US" sz="1400" dirty="0">
                <a:latin typeface="Calibri" charset="0"/>
                <a:ea typeface="ＭＳ Ｐゴシック" charset="-128"/>
                <a:cs typeface="ＭＳ Ｐゴシック" charset="-128"/>
              </a:rPr>
              <a:t>Preprocess</a:t>
            </a:r>
          </a:p>
          <a:p>
            <a:pPr algn="ctr">
              <a:defRPr/>
            </a:pPr>
            <a:r>
              <a:rPr lang="en-US" sz="1400" dirty="0">
                <a:latin typeface="Calibri" charset="0"/>
                <a:ea typeface="ＭＳ Ｐゴシック" charset="-128"/>
                <a:cs typeface="ＭＳ Ｐゴシック" charset="-128"/>
              </a:rPr>
              <a:t>Dataset</a:t>
            </a:r>
          </a:p>
        </p:txBody>
      </p:sp>
      <p:sp>
        <p:nvSpPr>
          <p:cNvPr id="48" name="AutoShape 8"/>
          <p:cNvSpPr>
            <a:spLocks noChangeArrowheads="1"/>
          </p:cNvSpPr>
          <p:nvPr/>
        </p:nvSpPr>
        <p:spPr bwMode="auto">
          <a:xfrm>
            <a:off x="3112333" y="1445449"/>
            <a:ext cx="1276662" cy="764351"/>
          </a:xfrm>
          <a:prstGeom prst="roundRect">
            <a:avLst>
              <a:gd name="adj" fmla="val 16667"/>
            </a:avLst>
          </a:prstGeom>
          <a:solidFill>
            <a:srgbClr val="8EB4E3"/>
          </a:solidFill>
          <a:ln w="9525">
            <a:noFill/>
            <a:round/>
            <a:headEnd/>
            <a:tailEnd/>
          </a:ln>
          <a:effectLst/>
          <a:scene3d>
            <a:camera prst="obliqueTopRight">
              <a:rot lat="0" lon="0" rev="0"/>
            </a:camera>
            <a:lightRig rig="threePt" dir="t"/>
          </a:scene3d>
          <a:sp3d/>
        </p:spPr>
        <p:txBody>
          <a:bodyPr wrap="none" anchor="ctr">
            <a:prstTxWarp prst="textNoShape">
              <a:avLst/>
            </a:prstTxWarp>
          </a:bodyPr>
          <a:lstStyle/>
          <a:p>
            <a:pPr algn="ctr">
              <a:defRPr/>
            </a:pPr>
            <a:r>
              <a:rPr lang="en-US" sz="1400" dirty="0">
                <a:latin typeface="Calibri" charset="0"/>
                <a:ea typeface="ＭＳ Ｐゴシック" charset="-128"/>
                <a:cs typeface="ＭＳ Ｐゴシック" charset="-128"/>
              </a:rPr>
              <a:t>Preprocess</a:t>
            </a:r>
          </a:p>
          <a:p>
            <a:pPr algn="ctr">
              <a:defRPr/>
            </a:pPr>
            <a:r>
              <a:rPr lang="en-US" sz="1400" dirty="0">
                <a:latin typeface="Calibri" charset="0"/>
                <a:ea typeface="ＭＳ Ｐゴシック" charset="-128"/>
                <a:cs typeface="ＭＳ Ｐゴシック" charset="-128"/>
              </a:rPr>
              <a:t>Dataset</a:t>
            </a:r>
          </a:p>
        </p:txBody>
      </p:sp>
      <p:sp>
        <p:nvSpPr>
          <p:cNvPr id="42" name="AutoShape 8"/>
          <p:cNvSpPr>
            <a:spLocks noChangeArrowheads="1"/>
          </p:cNvSpPr>
          <p:nvPr/>
        </p:nvSpPr>
        <p:spPr bwMode="auto">
          <a:xfrm>
            <a:off x="1609569" y="3655249"/>
            <a:ext cx="1276662" cy="764351"/>
          </a:xfrm>
          <a:prstGeom prst="roundRect">
            <a:avLst>
              <a:gd name="adj" fmla="val 16667"/>
            </a:avLst>
          </a:prstGeom>
          <a:solidFill>
            <a:srgbClr val="8EB4E3"/>
          </a:solidFill>
          <a:ln w="9525">
            <a:noFill/>
            <a:round/>
            <a:headEnd/>
            <a:tailEnd/>
          </a:ln>
          <a:effectLst/>
          <a:scene3d>
            <a:camera prst="obliqueTopRight">
              <a:rot lat="0" lon="0" rev="0"/>
            </a:camera>
            <a:lightRig rig="threePt" dir="t"/>
          </a:scene3d>
          <a:sp3d/>
        </p:spPr>
        <p:txBody>
          <a:bodyPr wrap="none" anchor="ctr">
            <a:prstTxWarp prst="textNoShape">
              <a:avLst/>
            </a:prstTxWarp>
          </a:bodyPr>
          <a:lstStyle/>
          <a:p>
            <a:pPr algn="ctr">
              <a:defRPr/>
            </a:pPr>
            <a:r>
              <a:rPr lang="en-US" sz="1400" dirty="0">
                <a:latin typeface="Calibri" charset="0"/>
                <a:ea typeface="ＭＳ Ｐゴシック" charset="-128"/>
                <a:cs typeface="ＭＳ Ｐゴシック" charset="-128"/>
              </a:rPr>
              <a:t>SOM </a:t>
            </a:r>
          </a:p>
          <a:p>
            <a:pPr algn="ctr">
              <a:defRPr/>
            </a:pPr>
            <a:r>
              <a:rPr lang="en-US" sz="1400" dirty="0">
                <a:latin typeface="Calibri" charset="0"/>
                <a:ea typeface="ＭＳ Ｐゴシック" charset="-128"/>
                <a:cs typeface="ＭＳ Ｐゴシック" charset="-128"/>
              </a:rPr>
              <a:t>Cluster</a:t>
            </a:r>
          </a:p>
          <a:p>
            <a:pPr algn="ctr">
              <a:defRPr/>
            </a:pPr>
            <a:r>
              <a:rPr lang="en-US" sz="1400" dirty="0">
                <a:latin typeface="Calibri" charset="0"/>
                <a:ea typeface="ＭＳ Ｐゴシック" charset="-128"/>
                <a:cs typeface="ＭＳ Ｐゴシック" charset="-128"/>
              </a:rPr>
              <a:t>Viewer</a:t>
            </a:r>
          </a:p>
        </p:txBody>
      </p:sp>
      <p:sp>
        <p:nvSpPr>
          <p:cNvPr id="43" name="AutoShape 8"/>
          <p:cNvSpPr>
            <a:spLocks noChangeArrowheads="1"/>
          </p:cNvSpPr>
          <p:nvPr/>
        </p:nvSpPr>
        <p:spPr bwMode="auto">
          <a:xfrm>
            <a:off x="3007818" y="3655249"/>
            <a:ext cx="1276662" cy="764351"/>
          </a:xfrm>
          <a:prstGeom prst="roundRect">
            <a:avLst>
              <a:gd name="adj" fmla="val 16667"/>
            </a:avLst>
          </a:prstGeom>
          <a:solidFill>
            <a:srgbClr val="8EB4E3"/>
          </a:solidFill>
          <a:ln w="9525">
            <a:noFill/>
            <a:round/>
            <a:headEnd/>
            <a:tailEnd/>
          </a:ln>
          <a:effectLst/>
          <a:scene3d>
            <a:camera prst="obliqueTopRight">
              <a:rot lat="0" lon="0" rev="0"/>
            </a:camera>
            <a:lightRig rig="threePt" dir="t"/>
          </a:scene3d>
          <a:sp3d/>
        </p:spPr>
        <p:txBody>
          <a:bodyPr wrap="none" anchor="ctr">
            <a:prstTxWarp prst="textNoShape">
              <a:avLst/>
            </a:prstTxWarp>
          </a:bodyPr>
          <a:lstStyle/>
          <a:p>
            <a:pPr algn="ctr">
              <a:defRPr/>
            </a:pPr>
            <a:r>
              <a:rPr lang="en-US" sz="1400" dirty="0">
                <a:latin typeface="Calibri" charset="0"/>
                <a:ea typeface="ＭＳ Ｐゴシック" charset="-128"/>
                <a:cs typeface="ＭＳ Ｐゴシック" charset="-128"/>
              </a:rPr>
              <a:t>Comparative</a:t>
            </a:r>
          </a:p>
          <a:p>
            <a:pPr algn="ctr">
              <a:defRPr/>
            </a:pPr>
            <a:r>
              <a:rPr lang="en-US" sz="1400" dirty="0">
                <a:latin typeface="Calibri" charset="0"/>
                <a:ea typeface="ＭＳ Ｐゴシック" charset="-128"/>
                <a:cs typeface="ＭＳ Ｐゴシック" charset="-128"/>
              </a:rPr>
              <a:t>Marker</a:t>
            </a:r>
          </a:p>
          <a:p>
            <a:pPr algn="ctr">
              <a:defRPr/>
            </a:pPr>
            <a:r>
              <a:rPr lang="en-US" sz="1400" dirty="0">
                <a:latin typeface="Calibri" charset="0"/>
                <a:ea typeface="ＭＳ Ｐゴシック" charset="-128"/>
                <a:cs typeface="ＭＳ Ｐゴシック" charset="-128"/>
              </a:rPr>
              <a:t>Selection Viewer</a:t>
            </a:r>
          </a:p>
        </p:txBody>
      </p:sp>
      <p:sp>
        <p:nvSpPr>
          <p:cNvPr id="44" name="AutoShape 8"/>
          <p:cNvSpPr>
            <a:spLocks noChangeArrowheads="1"/>
          </p:cNvSpPr>
          <p:nvPr/>
        </p:nvSpPr>
        <p:spPr bwMode="auto">
          <a:xfrm>
            <a:off x="4466861" y="3655249"/>
            <a:ext cx="1276662" cy="764351"/>
          </a:xfrm>
          <a:prstGeom prst="roundRect">
            <a:avLst>
              <a:gd name="adj" fmla="val 16667"/>
            </a:avLst>
          </a:prstGeom>
          <a:solidFill>
            <a:srgbClr val="8EB4E3"/>
          </a:solidFill>
          <a:ln w="9525">
            <a:noFill/>
            <a:round/>
            <a:headEnd/>
            <a:tailEnd/>
          </a:ln>
          <a:effectLst/>
          <a:scene3d>
            <a:camera prst="obliqueTopRight">
              <a:rot lat="0" lon="0" rev="0"/>
            </a:camera>
            <a:lightRig rig="threePt" dir="t"/>
          </a:scene3d>
          <a:sp3d/>
        </p:spPr>
        <p:txBody>
          <a:bodyPr wrap="none" anchor="ctr">
            <a:prstTxWarp prst="textNoShape">
              <a:avLst/>
            </a:prstTxWarp>
          </a:bodyPr>
          <a:lstStyle/>
          <a:p>
            <a:pPr algn="ctr">
              <a:defRPr/>
            </a:pPr>
            <a:r>
              <a:rPr lang="en-US" sz="1400" dirty="0">
                <a:latin typeface="Calibri" charset="0"/>
                <a:ea typeface="ＭＳ Ｐゴシック" charset="-128"/>
                <a:cs typeface="ＭＳ Ｐゴシック" charset="-128"/>
              </a:rPr>
              <a:t>Prediction</a:t>
            </a:r>
          </a:p>
          <a:p>
            <a:pPr algn="ctr">
              <a:defRPr/>
            </a:pPr>
            <a:r>
              <a:rPr lang="en-US" sz="1400" dirty="0">
                <a:latin typeface="Calibri" charset="0"/>
                <a:ea typeface="ＭＳ Ｐゴシック" charset="-128"/>
                <a:cs typeface="ＭＳ Ｐゴシック" charset="-128"/>
              </a:rPr>
              <a:t>Results</a:t>
            </a:r>
          </a:p>
          <a:p>
            <a:pPr algn="ctr">
              <a:defRPr/>
            </a:pPr>
            <a:r>
              <a:rPr lang="en-US" sz="1400" dirty="0">
                <a:latin typeface="Calibri" charset="0"/>
                <a:ea typeface="ＭＳ Ｐゴシック" charset="-128"/>
                <a:cs typeface="ＭＳ Ｐゴシック" charset="-128"/>
              </a:rPr>
              <a:t>Viewer</a:t>
            </a:r>
          </a:p>
        </p:txBody>
      </p:sp>
      <p:sp>
        <p:nvSpPr>
          <p:cNvPr id="49" name="AutoShape 8"/>
          <p:cNvSpPr>
            <a:spLocks noChangeArrowheads="1"/>
          </p:cNvSpPr>
          <p:nvPr/>
        </p:nvSpPr>
        <p:spPr bwMode="auto">
          <a:xfrm>
            <a:off x="5865110" y="3655249"/>
            <a:ext cx="1276662" cy="764351"/>
          </a:xfrm>
          <a:prstGeom prst="roundRect">
            <a:avLst>
              <a:gd name="adj" fmla="val 16667"/>
            </a:avLst>
          </a:prstGeom>
          <a:solidFill>
            <a:srgbClr val="8EB4E3"/>
          </a:solidFill>
          <a:ln w="9525">
            <a:noFill/>
            <a:round/>
            <a:headEnd/>
            <a:tailEnd/>
          </a:ln>
          <a:effectLst/>
          <a:scene3d>
            <a:camera prst="obliqueTopRight">
              <a:rot lat="0" lon="0" rev="0"/>
            </a:camera>
            <a:lightRig rig="threePt" dir="t"/>
          </a:scene3d>
          <a:sp3d/>
        </p:spPr>
        <p:txBody>
          <a:bodyPr wrap="none" anchor="ctr">
            <a:prstTxWarp prst="textNoShape">
              <a:avLst/>
            </a:prstTxWarp>
          </a:bodyPr>
          <a:lstStyle/>
          <a:p>
            <a:pPr algn="ctr">
              <a:defRPr/>
            </a:pPr>
            <a:r>
              <a:rPr lang="en-US" sz="1400" dirty="0">
                <a:latin typeface="Calibri" charset="0"/>
                <a:ea typeface="ＭＳ Ｐゴシック" charset="-128"/>
                <a:cs typeface="ＭＳ Ｐゴシック" charset="-128"/>
              </a:rPr>
              <a:t>Prediction</a:t>
            </a:r>
          </a:p>
          <a:p>
            <a:pPr algn="ctr">
              <a:defRPr/>
            </a:pPr>
            <a:r>
              <a:rPr lang="en-US" sz="1400" dirty="0">
                <a:latin typeface="Calibri" charset="0"/>
                <a:ea typeface="ＭＳ Ｐゴシック" charset="-128"/>
                <a:cs typeface="ＭＳ Ｐゴシック" charset="-128"/>
              </a:rPr>
              <a:t>Results</a:t>
            </a:r>
          </a:p>
          <a:p>
            <a:pPr algn="ctr">
              <a:defRPr/>
            </a:pPr>
            <a:r>
              <a:rPr lang="en-US" sz="1400" dirty="0">
                <a:latin typeface="Calibri" charset="0"/>
                <a:ea typeface="ＭＳ Ｐゴシック" charset="-128"/>
                <a:cs typeface="ＭＳ Ｐゴシック" charset="-128"/>
              </a:rPr>
              <a:t>Viewer</a:t>
            </a:r>
          </a:p>
        </p:txBody>
      </p:sp>
    </p:spTree>
    <p:extLst>
      <p:ext uri="{BB962C8B-B14F-4D97-AF65-F5344CB8AC3E}">
        <p14:creationId xmlns:p14="http://schemas.microsoft.com/office/powerpoint/2010/main" val="374258874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9"/>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5"/>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19"/>
          <p:cNvSpPr>
            <a:spLocks noChangeArrowheads="1"/>
          </p:cNvSpPr>
          <p:nvPr/>
        </p:nvSpPr>
        <p:spPr bwMode="auto">
          <a:xfrm>
            <a:off x="228600" y="290138"/>
            <a:ext cx="8763000" cy="600075"/>
          </a:xfrm>
          <a:prstGeom prst="rect">
            <a:avLst/>
          </a:prstGeom>
          <a:noFill/>
          <a:ln w="9525">
            <a:noFill/>
            <a:miter lim="800000"/>
            <a:headEnd/>
            <a:tailEnd/>
          </a:ln>
        </p:spPr>
        <p:txBody>
          <a:bodyPr lIns="45700" tIns="22850" rIns="45700" bIns="22850">
            <a:prstTxWarp prst="textNoShape">
              <a:avLst/>
            </a:prstTxWarp>
            <a:spAutoFit/>
          </a:bodyPr>
          <a:lstStyle/>
          <a:p>
            <a:pPr algn="ctr"/>
            <a:r>
              <a:rPr lang="en-US" sz="3600" b="1" dirty="0" smtClean="0">
                <a:latin typeface="+mj-lt"/>
              </a:rPr>
              <a:t>Agenda</a:t>
            </a:r>
            <a:endParaRPr lang="en-US" sz="3600" b="1" dirty="0">
              <a:latin typeface="+mj-lt"/>
            </a:endParaRPr>
          </a:p>
        </p:txBody>
      </p:sp>
      <p:sp>
        <p:nvSpPr>
          <p:cNvPr id="4" name="Content Placeholder 2"/>
          <p:cNvSpPr txBox="1">
            <a:spLocks/>
          </p:cNvSpPr>
          <p:nvPr/>
        </p:nvSpPr>
        <p:spPr bwMode="auto">
          <a:xfrm>
            <a:off x="2493963" y="1689831"/>
            <a:ext cx="4232274" cy="4016702"/>
          </a:xfrm>
          <a:prstGeom prst="rect">
            <a:avLst/>
          </a:prstGeom>
          <a:noFill/>
          <a:ln w="9525">
            <a:noFill/>
            <a:miter lim="800000"/>
            <a:headEnd/>
            <a:tailEnd/>
          </a:ln>
        </p:spPr>
        <p:txBody>
          <a:bodyPr>
            <a:prstTxWarp prst="textNoShape">
              <a:avLst/>
            </a:prstTxWarp>
          </a:bodyPr>
          <a:lstStyle/>
          <a:p>
            <a:pPr marL="342900" indent="-342900">
              <a:lnSpc>
                <a:spcPct val="90000"/>
              </a:lnSpc>
              <a:spcBef>
                <a:spcPct val="20000"/>
              </a:spcBef>
              <a:buFont typeface="Arial"/>
              <a:buChar char="•"/>
            </a:pPr>
            <a:r>
              <a:rPr lang="en-US" sz="2400" dirty="0" smtClean="0"/>
              <a:t>Overview</a:t>
            </a:r>
            <a:endParaRPr lang="en-US" sz="2400" dirty="0"/>
          </a:p>
          <a:p>
            <a:pPr marL="342900" indent="-342900">
              <a:lnSpc>
                <a:spcPct val="90000"/>
              </a:lnSpc>
              <a:spcBef>
                <a:spcPct val="20000"/>
              </a:spcBef>
              <a:buFont typeface="Arial"/>
              <a:buChar char="•"/>
            </a:pPr>
            <a:r>
              <a:rPr lang="en-US" sz="2400" dirty="0" smtClean="0"/>
              <a:t>Data Formats</a:t>
            </a:r>
            <a:endParaRPr lang="en-US" sz="2400" dirty="0"/>
          </a:p>
          <a:p>
            <a:pPr marL="342900" indent="-342900">
              <a:lnSpc>
                <a:spcPct val="90000"/>
              </a:lnSpc>
              <a:spcBef>
                <a:spcPct val="20000"/>
              </a:spcBef>
              <a:buFont typeface="Arial"/>
              <a:buChar char="•"/>
            </a:pPr>
            <a:r>
              <a:rPr lang="en-US" sz="2400" dirty="0"/>
              <a:t>Running </a:t>
            </a:r>
            <a:r>
              <a:rPr lang="en-US" sz="2400" dirty="0" smtClean="0"/>
              <a:t>Analyses</a:t>
            </a:r>
            <a:endParaRPr lang="en-US" sz="2400" dirty="0"/>
          </a:p>
          <a:p>
            <a:pPr marL="342900" indent="-342900">
              <a:lnSpc>
                <a:spcPct val="90000"/>
              </a:lnSpc>
              <a:spcBef>
                <a:spcPct val="20000"/>
              </a:spcBef>
              <a:buFont typeface="Arial"/>
              <a:buChar char="•"/>
            </a:pPr>
            <a:r>
              <a:rPr lang="en-US" sz="2400" b="1" dirty="0" smtClean="0"/>
              <a:t>Break</a:t>
            </a:r>
          </a:p>
          <a:p>
            <a:pPr marL="342900" indent="-342900">
              <a:lnSpc>
                <a:spcPct val="90000"/>
              </a:lnSpc>
              <a:spcBef>
                <a:spcPct val="20000"/>
              </a:spcBef>
              <a:buFont typeface="Arial"/>
              <a:buChar char="•"/>
            </a:pPr>
            <a:r>
              <a:rPr lang="en-US" sz="2400" dirty="0" smtClean="0"/>
              <a:t>RNA-</a:t>
            </a:r>
            <a:r>
              <a:rPr lang="en-US" sz="2400" dirty="0" err="1" smtClean="0"/>
              <a:t>seq</a:t>
            </a:r>
            <a:r>
              <a:rPr lang="en-US" sz="2400" dirty="0" smtClean="0"/>
              <a:t> in GenePattern</a:t>
            </a:r>
          </a:p>
          <a:p>
            <a:pPr marL="342900" indent="-342900">
              <a:lnSpc>
                <a:spcPct val="90000"/>
              </a:lnSpc>
              <a:spcBef>
                <a:spcPct val="20000"/>
              </a:spcBef>
              <a:buFont typeface="Arial"/>
              <a:buChar char="•"/>
            </a:pPr>
            <a:r>
              <a:rPr lang="en-US" sz="2400" dirty="0" smtClean="0"/>
              <a:t>IGV</a:t>
            </a:r>
          </a:p>
          <a:p>
            <a:pPr marL="342900" indent="-342900">
              <a:lnSpc>
                <a:spcPct val="90000"/>
              </a:lnSpc>
              <a:spcBef>
                <a:spcPct val="20000"/>
              </a:spcBef>
              <a:buFont typeface="Arial"/>
              <a:buChar char="•"/>
            </a:pPr>
            <a:r>
              <a:rPr lang="en-US" sz="2400" dirty="0"/>
              <a:t>Other GP Features</a:t>
            </a:r>
          </a:p>
          <a:p>
            <a:pPr marL="342900" indent="-342900">
              <a:lnSpc>
                <a:spcPct val="90000"/>
              </a:lnSpc>
              <a:spcBef>
                <a:spcPct val="20000"/>
              </a:spcBef>
              <a:buFont typeface="Arial"/>
              <a:buChar char="•"/>
            </a:pPr>
            <a:r>
              <a:rPr lang="en-US" sz="2400" dirty="0"/>
              <a:t>Closing</a:t>
            </a:r>
          </a:p>
          <a:p>
            <a:pPr marL="342900" indent="-342900">
              <a:lnSpc>
                <a:spcPct val="90000"/>
              </a:lnSpc>
              <a:spcBef>
                <a:spcPct val="20000"/>
              </a:spcBef>
              <a:buFont typeface="Arial"/>
              <a:buChar char="•"/>
            </a:pPr>
            <a:r>
              <a:rPr lang="en-US" sz="2400" dirty="0"/>
              <a:t>Open Q&amp;A</a:t>
            </a:r>
          </a:p>
          <a:p>
            <a:pPr>
              <a:lnSpc>
                <a:spcPct val="90000"/>
              </a:lnSpc>
              <a:spcBef>
                <a:spcPct val="20000"/>
              </a:spcBef>
            </a:pPr>
            <a:endParaRPr lang="en-US" sz="2400" dirty="0"/>
          </a:p>
          <a:p>
            <a:pPr marL="342900" indent="-342900">
              <a:lnSpc>
                <a:spcPct val="90000"/>
              </a:lnSpc>
              <a:spcBef>
                <a:spcPct val="20000"/>
              </a:spcBef>
              <a:buFontTx/>
              <a:buChar char="•"/>
            </a:pPr>
            <a:endParaRPr lang="en-US" sz="2400" dirty="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le 1"/>
          <p:cNvSpPr>
            <a:spLocks noGrp="1"/>
          </p:cNvSpPr>
          <p:nvPr>
            <p:ph type="title" idx="4294967295"/>
          </p:nvPr>
        </p:nvSpPr>
        <p:spPr>
          <a:xfrm>
            <a:off x="0" y="141800"/>
            <a:ext cx="9144000" cy="677597"/>
          </a:xfrm>
        </p:spPr>
        <p:txBody>
          <a:bodyPr>
            <a:normAutofit/>
          </a:bodyPr>
          <a:lstStyle/>
          <a:p>
            <a:r>
              <a:rPr lang="en-US" sz="3600" b="1" dirty="0">
                <a:latin typeface="+mn-lt"/>
                <a:ea typeface="ＭＳ Ｐゴシック" pitchFamily="-109" charset="-128"/>
                <a:cs typeface="ＭＳ Ｐゴシック" pitchFamily="-109" charset="-128"/>
              </a:rPr>
              <a:t>Pipelines in </a:t>
            </a:r>
            <a:r>
              <a:rPr lang="en-US" sz="3600" b="1" dirty="0" err="1">
                <a:latin typeface="+mn-lt"/>
                <a:ea typeface="ＭＳ Ｐゴシック" pitchFamily="-109" charset="-128"/>
                <a:cs typeface="ＭＳ Ｐゴシック" pitchFamily="-109" charset="-128"/>
              </a:rPr>
              <a:t>GenePattern</a:t>
            </a:r>
            <a:endParaRPr lang="en-US" sz="3600" b="1" dirty="0">
              <a:latin typeface="+mn-lt"/>
              <a:ea typeface="ＭＳ Ｐゴシック" pitchFamily="-109" charset="-128"/>
              <a:cs typeface="ＭＳ Ｐゴシック" pitchFamily="-109" charset="-128"/>
            </a:endParaRPr>
          </a:p>
        </p:txBody>
      </p:sp>
      <p:pic>
        <p:nvPicPr>
          <p:cNvPr id="2" name="Picture 1"/>
          <p:cNvPicPr>
            <a:picLocks noChangeAspect="1"/>
          </p:cNvPicPr>
          <p:nvPr/>
        </p:nvPicPr>
        <p:blipFill>
          <a:blip r:embed="rId3"/>
          <a:stretch>
            <a:fillRect/>
          </a:stretch>
        </p:blipFill>
        <p:spPr>
          <a:xfrm>
            <a:off x="948272" y="1367927"/>
            <a:ext cx="7431633" cy="5232330"/>
          </a:xfrm>
          <a:prstGeom prst="rect">
            <a:avLst/>
          </a:prstGeom>
          <a:effectLst>
            <a:outerShdw blurRad="50800" dist="38100" dir="2700000" algn="tl" rotWithShape="0">
              <a:prstClr val="black">
                <a:alpha val="40000"/>
              </a:prstClr>
            </a:outerShdw>
          </a:effectLst>
        </p:spPr>
      </p:pic>
      <p:sp>
        <p:nvSpPr>
          <p:cNvPr id="5" name="Rectangle 4"/>
          <p:cNvSpPr/>
          <p:nvPr/>
        </p:nvSpPr>
        <p:spPr>
          <a:xfrm>
            <a:off x="2620058" y="1977370"/>
            <a:ext cx="3304290" cy="4470847"/>
          </a:xfrm>
          <a:prstGeom prst="rect">
            <a:avLst/>
          </a:prstGeom>
          <a:noFill/>
          <a:ln w="28575" cap="flat" cmpd="sng" algn="ctr">
            <a:solidFill>
              <a:srgbClr val="FF0000"/>
            </a:solidFill>
            <a:prstDash val="solid"/>
            <a:round/>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anchor="ctr"/>
          <a:lstStyle/>
          <a:p>
            <a:pPr algn="ctr">
              <a:defRPr/>
            </a:pPr>
            <a:endParaRPr lang="en-US" sz="1800"/>
          </a:p>
        </p:txBody>
      </p:sp>
    </p:spTree>
    <p:extLst>
      <p:ext uri="{BB962C8B-B14F-4D97-AF65-F5344CB8AC3E}">
        <p14:creationId xmlns:p14="http://schemas.microsoft.com/office/powerpoint/2010/main" val="30508575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8626" name="Rectangle 2"/>
          <p:cNvSpPr>
            <a:spLocks noGrp="1" noChangeArrowheads="1"/>
          </p:cNvSpPr>
          <p:nvPr>
            <p:ph type="title" idx="4294967295"/>
          </p:nvPr>
        </p:nvSpPr>
        <p:spPr>
          <a:xfrm>
            <a:off x="0" y="106363"/>
            <a:ext cx="8931275" cy="655637"/>
          </a:xfrm>
        </p:spPr>
        <p:txBody>
          <a:bodyPr>
            <a:normAutofit fontScale="90000"/>
          </a:bodyPr>
          <a:lstStyle/>
          <a:p>
            <a:pPr algn="ctr"/>
            <a:r>
              <a:rPr lang="en-US" dirty="0" smtClean="0">
                <a:ea typeface="ＭＳ Ｐゴシック" charset="-128"/>
              </a:rPr>
              <a:t>Community Activity</a:t>
            </a:r>
            <a:endParaRPr lang="en-US" dirty="0">
              <a:ea typeface="ＭＳ Ｐゴシック" charset="-128"/>
            </a:endParaRPr>
          </a:p>
        </p:txBody>
      </p:sp>
      <p:sp>
        <p:nvSpPr>
          <p:cNvPr id="538627" name="Rectangle 3"/>
          <p:cNvSpPr>
            <a:spLocks noGrp="1" noChangeArrowheads="1"/>
          </p:cNvSpPr>
          <p:nvPr>
            <p:ph type="body" sz="half" idx="4294967295"/>
          </p:nvPr>
        </p:nvSpPr>
        <p:spPr>
          <a:xfrm>
            <a:off x="-143253" y="1060450"/>
            <a:ext cx="6639791" cy="5581650"/>
          </a:xfrm>
        </p:spPr>
        <p:txBody>
          <a:bodyPr>
            <a:noAutofit/>
          </a:bodyPr>
          <a:lstStyle/>
          <a:p>
            <a:pPr marL="800100" indent="-285750" defTabSz="1830388">
              <a:spcBef>
                <a:spcPts val="0"/>
              </a:spcBef>
            </a:pPr>
            <a:r>
              <a:rPr lang="en-US" sz="2400" dirty="0" smtClean="0"/>
              <a:t>Current version:</a:t>
            </a:r>
            <a:r>
              <a:rPr lang="en-US" sz="2400" dirty="0" smtClean="0">
                <a:solidFill>
                  <a:srgbClr val="000000"/>
                </a:solidFill>
              </a:rPr>
              <a:t> </a:t>
            </a:r>
            <a:r>
              <a:rPr lang="en-US" sz="2400" dirty="0"/>
              <a:t>3.9.11 rc.4 b210</a:t>
            </a:r>
            <a:r>
              <a:rPr lang="en-US" sz="2400" dirty="0" smtClean="0">
                <a:solidFill>
                  <a:srgbClr val="000000"/>
                </a:solidFill>
              </a:rPr>
              <a:t> (2/2019)</a:t>
            </a:r>
          </a:p>
          <a:p>
            <a:pPr marL="514350" indent="0" defTabSz="1830388">
              <a:spcBef>
                <a:spcPts val="0"/>
              </a:spcBef>
              <a:buNone/>
            </a:pPr>
            <a:endParaRPr lang="en-US" sz="2400" dirty="0" smtClean="0"/>
          </a:p>
          <a:p>
            <a:pPr marL="800100" indent="-285750" defTabSz="1830388">
              <a:spcBef>
                <a:spcPts val="0"/>
              </a:spcBef>
            </a:pPr>
            <a:r>
              <a:rPr lang="en-US" sz="2400" dirty="0"/>
              <a:t>&gt;50,000 registered </a:t>
            </a:r>
            <a:r>
              <a:rPr lang="en-US" sz="2400" dirty="0" smtClean="0"/>
              <a:t>users</a:t>
            </a:r>
          </a:p>
          <a:p>
            <a:pPr marL="800100" indent="-285750" defTabSz="1830388">
              <a:spcBef>
                <a:spcPts val="0"/>
              </a:spcBef>
            </a:pPr>
            <a:endParaRPr lang="en-US" sz="2400" dirty="0" smtClean="0"/>
          </a:p>
          <a:p>
            <a:pPr marL="800100" indent="-285750" defTabSz="1830388">
              <a:spcBef>
                <a:spcPts val="0"/>
              </a:spcBef>
            </a:pPr>
            <a:r>
              <a:rPr lang="en-US" sz="2400" dirty="0" smtClean="0"/>
              <a:t>Open source, BSD-style license</a:t>
            </a:r>
          </a:p>
          <a:p>
            <a:pPr marL="514350" indent="0" defTabSz="1830388">
              <a:spcBef>
                <a:spcPts val="0"/>
              </a:spcBef>
              <a:buNone/>
            </a:pPr>
            <a:endParaRPr lang="en-US" sz="2400" dirty="0" smtClean="0"/>
          </a:p>
          <a:p>
            <a:pPr marL="800100" indent="-285750" defTabSz="1830388">
              <a:spcBef>
                <a:spcPts val="0"/>
              </a:spcBef>
            </a:pPr>
            <a:r>
              <a:rPr lang="en-US" sz="2400" dirty="0" smtClean="0"/>
              <a:t>New Public server runs ~2,500 analyses/week</a:t>
            </a:r>
          </a:p>
          <a:p>
            <a:pPr marL="800100" indent="-285750" defTabSz="1830388">
              <a:spcBef>
                <a:spcPts val="0"/>
              </a:spcBef>
            </a:pPr>
            <a:endParaRPr lang="en-US" sz="2400" dirty="0" smtClean="0"/>
          </a:p>
          <a:p>
            <a:pPr marL="800100" indent="-285750" defTabSz="1830388">
              <a:spcBef>
                <a:spcPts val="0"/>
              </a:spcBef>
            </a:pPr>
            <a:r>
              <a:rPr lang="en-US" sz="2400" dirty="0" err="1" smtClean="0"/>
              <a:t>GParc</a:t>
            </a:r>
            <a:r>
              <a:rPr lang="en-US" sz="2400" dirty="0" smtClean="0"/>
              <a:t>: </a:t>
            </a:r>
            <a:r>
              <a:rPr lang="en-US" sz="2400" dirty="0" err="1" smtClean="0"/>
              <a:t>GenePattern</a:t>
            </a:r>
            <a:r>
              <a:rPr lang="en-US" sz="2400" dirty="0" smtClean="0"/>
              <a:t> community repository </a:t>
            </a:r>
          </a:p>
          <a:p>
            <a:pPr marL="1200150" lvl="1" defTabSz="1830388">
              <a:spcBef>
                <a:spcPts val="0"/>
              </a:spcBef>
            </a:pPr>
            <a:r>
              <a:rPr lang="en-US" sz="1800" dirty="0" smtClean="0"/>
              <a:t>~100 community-contributed methods</a:t>
            </a:r>
          </a:p>
          <a:p>
            <a:pPr marL="1200150" lvl="1" defTabSz="1830388">
              <a:spcBef>
                <a:spcPts val="0"/>
              </a:spcBef>
            </a:pPr>
            <a:r>
              <a:rPr lang="en-US" sz="1800" dirty="0"/>
              <a:t>CRISPR analysis</a:t>
            </a:r>
          </a:p>
          <a:p>
            <a:pPr marL="1200150" lvl="1" defTabSz="1830388">
              <a:spcBef>
                <a:spcPts val="0"/>
              </a:spcBef>
            </a:pPr>
            <a:r>
              <a:rPr lang="en-US" sz="1800" dirty="0" smtClean="0"/>
              <a:t>Bisulfite sequencing</a:t>
            </a:r>
          </a:p>
          <a:p>
            <a:pPr marL="1200150" lvl="1" defTabSz="1830388">
              <a:spcBef>
                <a:spcPts val="0"/>
              </a:spcBef>
            </a:pPr>
            <a:r>
              <a:rPr lang="en-US" sz="1800" dirty="0" smtClean="0"/>
              <a:t>Flow </a:t>
            </a:r>
            <a:r>
              <a:rPr lang="en-US" sz="1800" dirty="0" err="1" smtClean="0"/>
              <a:t>cytometry</a:t>
            </a:r>
            <a:endParaRPr lang="en-US" sz="1800" dirty="0" smtClean="0"/>
          </a:p>
          <a:p>
            <a:pPr marL="1200150" lvl="1" defTabSz="1830388">
              <a:spcBef>
                <a:spcPts val="0"/>
              </a:spcBef>
            </a:pPr>
            <a:r>
              <a:rPr lang="en-US" sz="1800" dirty="0" err="1" smtClean="0"/>
              <a:t>RNAi</a:t>
            </a:r>
            <a:r>
              <a:rPr lang="en-US" sz="1800" dirty="0" smtClean="0"/>
              <a:t> screens</a:t>
            </a:r>
          </a:p>
          <a:p>
            <a:pPr marL="914400" lvl="1" indent="0" defTabSz="1830388">
              <a:spcBef>
                <a:spcPts val="0"/>
              </a:spcBef>
              <a:buNone/>
            </a:pPr>
            <a:endParaRPr lang="en-US" sz="1800" dirty="0" smtClean="0"/>
          </a:p>
        </p:txBody>
      </p:sp>
      <p:sp>
        <p:nvSpPr>
          <p:cNvPr id="3" name="TextBox 2"/>
          <p:cNvSpPr txBox="1"/>
          <p:nvPr/>
        </p:nvSpPr>
        <p:spPr>
          <a:xfrm>
            <a:off x="6440621" y="793425"/>
            <a:ext cx="2228982" cy="307777"/>
          </a:xfrm>
          <a:prstGeom prst="rect">
            <a:avLst/>
          </a:prstGeom>
          <a:noFill/>
        </p:spPr>
        <p:txBody>
          <a:bodyPr wrap="square" rtlCol="0">
            <a:spAutoFit/>
          </a:bodyPr>
          <a:lstStyle/>
          <a:p>
            <a:pPr algn="r" defTabSz="457200"/>
            <a:r>
              <a:rPr lang="en-US" sz="1400" dirty="0" err="1" smtClean="0">
                <a:solidFill>
                  <a:prstClr val="black"/>
                </a:solidFill>
                <a:latin typeface="Avenir Heavy"/>
                <a:cs typeface="Avenir Heavy"/>
              </a:rPr>
              <a:t>www.genepattern.org</a:t>
            </a:r>
            <a:endParaRPr lang="en-US" dirty="0">
              <a:solidFill>
                <a:prstClr val="black"/>
              </a:solidFill>
              <a:latin typeface="Avenir Heavy"/>
              <a:cs typeface="Avenir Heavy"/>
            </a:endParaRPr>
          </a:p>
        </p:txBody>
      </p:sp>
      <p:pic>
        <p:nvPicPr>
          <p:cNvPr id="5" name="Picture 4" descr="gparc.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96538" y="3682149"/>
            <a:ext cx="2173065" cy="1886866"/>
          </a:xfrm>
          <a:prstGeom prst="rect">
            <a:avLst/>
          </a:prstGeom>
          <a:effectLst>
            <a:outerShdw blurRad="50800" dist="38100" dir="2700000" algn="tl" rotWithShape="0">
              <a:prstClr val="black">
                <a:alpha val="40000"/>
              </a:prstClr>
            </a:outerShdw>
          </a:effectLst>
        </p:spPr>
      </p:pic>
      <p:sp>
        <p:nvSpPr>
          <p:cNvPr id="8" name="TextBox 7"/>
          <p:cNvSpPr txBox="1"/>
          <p:nvPr/>
        </p:nvSpPr>
        <p:spPr>
          <a:xfrm>
            <a:off x="7058261" y="3374372"/>
            <a:ext cx="1611342" cy="307777"/>
          </a:xfrm>
          <a:prstGeom prst="rect">
            <a:avLst/>
          </a:prstGeom>
          <a:noFill/>
        </p:spPr>
        <p:txBody>
          <a:bodyPr wrap="square" rtlCol="0">
            <a:spAutoFit/>
          </a:bodyPr>
          <a:lstStyle/>
          <a:p>
            <a:pPr algn="r" defTabSz="457200"/>
            <a:r>
              <a:rPr lang="en-US" sz="1400" dirty="0" err="1" smtClean="0">
                <a:solidFill>
                  <a:prstClr val="black"/>
                </a:solidFill>
                <a:latin typeface="Avenir Heavy"/>
                <a:cs typeface="Avenir Heavy"/>
              </a:rPr>
              <a:t>www.gparc.org</a:t>
            </a:r>
            <a:endParaRPr lang="en-US" dirty="0">
              <a:solidFill>
                <a:prstClr val="black"/>
              </a:solidFill>
              <a:latin typeface="Avenir Heavy"/>
              <a:cs typeface="Avenir Heavy"/>
            </a:endParaRPr>
          </a:p>
        </p:txBody>
      </p:sp>
      <p:pic>
        <p:nvPicPr>
          <p:cNvPr id="6" name="Picture 5"/>
          <p:cNvPicPr>
            <a:picLocks noChangeAspect="1"/>
          </p:cNvPicPr>
          <p:nvPr/>
        </p:nvPicPr>
        <p:blipFill>
          <a:blip r:embed="rId4"/>
          <a:stretch>
            <a:fillRect/>
          </a:stretch>
        </p:blipFill>
        <p:spPr>
          <a:xfrm>
            <a:off x="6440621" y="1147248"/>
            <a:ext cx="2231136" cy="1502674"/>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47404384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8505"/>
            <a:ext cx="8229600" cy="572169"/>
          </a:xfrm>
        </p:spPr>
        <p:txBody>
          <a:bodyPr>
            <a:noAutofit/>
          </a:bodyPr>
          <a:lstStyle/>
          <a:p>
            <a:r>
              <a:rPr lang="en-US" sz="3200" dirty="0" smtClean="0"/>
              <a:t>Availability</a:t>
            </a:r>
            <a:endParaRPr lang="en-US" sz="3200" dirty="0"/>
          </a:p>
        </p:txBody>
      </p:sp>
      <p:sp>
        <p:nvSpPr>
          <p:cNvPr id="30" name="Content Placeholder 29"/>
          <p:cNvSpPr>
            <a:spLocks noGrp="1"/>
          </p:cNvSpPr>
          <p:nvPr>
            <p:ph idx="1"/>
          </p:nvPr>
        </p:nvSpPr>
        <p:spPr>
          <a:xfrm>
            <a:off x="1726195" y="965517"/>
            <a:ext cx="7042900" cy="5740083"/>
          </a:xfrm>
        </p:spPr>
        <p:txBody>
          <a:bodyPr>
            <a:noAutofit/>
          </a:bodyPr>
          <a:lstStyle/>
          <a:p>
            <a:pPr marL="0" indent="0">
              <a:buNone/>
            </a:pPr>
            <a:endParaRPr lang="en-US" sz="1400" dirty="0" smtClean="0"/>
          </a:p>
          <a:p>
            <a:r>
              <a:rPr lang="en-US" sz="2800" dirty="0" smtClean="0"/>
              <a:t>Public server running on Amazon </a:t>
            </a:r>
            <a:r>
              <a:rPr lang="en-US" sz="2800" dirty="0"/>
              <a:t>Web Services (beta) </a:t>
            </a:r>
            <a:r>
              <a:rPr lang="en-US" sz="1800" dirty="0" smtClean="0"/>
              <a:t>(</a:t>
            </a:r>
            <a:r>
              <a:rPr lang="en-US" sz="1800" dirty="0" smtClean="0">
                <a:hlinkClick r:id="rId3"/>
              </a:rPr>
              <a:t>cloud</a:t>
            </a:r>
            <a:r>
              <a:rPr lang="en-US" sz="1800" dirty="0" smtClean="0">
                <a:hlinkClick r:id="rId3"/>
              </a:rPr>
              <a:t>.genepattern.org</a:t>
            </a:r>
            <a:r>
              <a:rPr lang="en-US" sz="1800" dirty="0" smtClean="0"/>
              <a:t>)</a:t>
            </a:r>
          </a:p>
          <a:p>
            <a:endParaRPr lang="en-US" sz="1800" dirty="0" smtClean="0"/>
          </a:p>
          <a:p>
            <a:r>
              <a:rPr lang="en-US" sz="2800" dirty="0"/>
              <a:t>Public server at Indiana U, backed by </a:t>
            </a:r>
            <a:r>
              <a:rPr lang="en-US" sz="2800" dirty="0" smtClean="0"/>
              <a:t>Carbonate </a:t>
            </a:r>
            <a:r>
              <a:rPr lang="en-US" sz="2800" dirty="0"/>
              <a:t>HPC cluster (</a:t>
            </a:r>
            <a:r>
              <a:rPr lang="en-US" sz="2800" dirty="0" smtClean="0">
                <a:solidFill>
                  <a:srgbClr val="000090"/>
                </a:solidFill>
              </a:rPr>
              <a:t>gp.indiana.edu</a:t>
            </a:r>
            <a:r>
              <a:rPr lang="en-US" sz="2800" dirty="0" smtClean="0"/>
              <a:t>)</a:t>
            </a:r>
          </a:p>
          <a:p>
            <a:endParaRPr lang="en-US" sz="1200" dirty="0" smtClean="0"/>
          </a:p>
          <a:p>
            <a:r>
              <a:rPr lang="en-US" sz="2800" dirty="0"/>
              <a:t>Downloadable server (laptop to compute farm) </a:t>
            </a:r>
            <a:r>
              <a:rPr lang="en-US" sz="1800" dirty="0"/>
              <a:t>(</a:t>
            </a:r>
            <a:r>
              <a:rPr lang="en-US" sz="1800" dirty="0">
                <a:solidFill>
                  <a:srgbClr val="000090"/>
                </a:solidFill>
                <a:hlinkClick r:id="rId4"/>
              </a:rPr>
              <a:t>www.genepattern.org</a:t>
            </a:r>
            <a:r>
              <a:rPr lang="en-US" sz="1800" dirty="0"/>
              <a:t>)</a:t>
            </a:r>
          </a:p>
          <a:p>
            <a:pPr marL="0" indent="0">
              <a:buNone/>
            </a:pPr>
            <a:endParaRPr lang="en-US" sz="1800" dirty="0"/>
          </a:p>
          <a:p>
            <a:r>
              <a:rPr lang="en-US" sz="2800" dirty="0" smtClean="0"/>
              <a:t>Amazon Machine Image (AMI)</a:t>
            </a:r>
          </a:p>
          <a:p>
            <a:endParaRPr lang="en-US" sz="900" dirty="0" smtClean="0"/>
          </a:p>
        </p:txBody>
      </p:sp>
      <p:grpSp>
        <p:nvGrpSpPr>
          <p:cNvPr id="5" name="Group 4"/>
          <p:cNvGrpSpPr/>
          <p:nvPr/>
        </p:nvGrpSpPr>
        <p:grpSpPr>
          <a:xfrm>
            <a:off x="641212" y="3835558"/>
            <a:ext cx="906512" cy="847216"/>
            <a:chOff x="886867" y="3542387"/>
            <a:chExt cx="889466" cy="847216"/>
          </a:xfrm>
        </p:grpSpPr>
        <p:pic>
          <p:nvPicPr>
            <p:cNvPr id="6" name="Picture 5" descr="Modern_Desktop.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6867" y="3542387"/>
              <a:ext cx="889466" cy="847216"/>
            </a:xfrm>
            <a:prstGeom prst="rect">
              <a:avLst/>
            </a:prstGeom>
          </p:spPr>
        </p:pic>
        <p:pic>
          <p:nvPicPr>
            <p:cNvPr id="7" name="Picture 6" descr="genepattern-logo.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48863" y="3645987"/>
              <a:ext cx="351787" cy="351787"/>
            </a:xfrm>
            <a:prstGeom prst="rect">
              <a:avLst/>
            </a:prstGeom>
          </p:spPr>
        </p:pic>
      </p:grpSp>
      <p:grpSp>
        <p:nvGrpSpPr>
          <p:cNvPr id="12" name="Group 11"/>
          <p:cNvGrpSpPr/>
          <p:nvPr/>
        </p:nvGrpSpPr>
        <p:grpSpPr>
          <a:xfrm>
            <a:off x="375230" y="4682774"/>
            <a:ext cx="1438475" cy="1411427"/>
            <a:chOff x="2313479" y="3201977"/>
            <a:chExt cx="1411427" cy="1411427"/>
          </a:xfrm>
        </p:grpSpPr>
        <p:pic>
          <p:nvPicPr>
            <p:cNvPr id="13" name="Picture 12" descr="AMI logo 128x128.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13479" y="3201977"/>
              <a:ext cx="1411427" cy="1411427"/>
            </a:xfrm>
            <a:prstGeom prst="rect">
              <a:avLst/>
            </a:prstGeom>
          </p:spPr>
        </p:pic>
        <p:pic>
          <p:nvPicPr>
            <p:cNvPr id="14" name="Picture 13" descr="genepattern-logo.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26093" y="3962523"/>
              <a:ext cx="351787" cy="351787"/>
            </a:xfrm>
            <a:prstGeom prst="rect">
              <a:avLst/>
            </a:prstGeom>
          </p:spPr>
        </p:pic>
      </p:grpSp>
      <p:grpSp>
        <p:nvGrpSpPr>
          <p:cNvPr id="16" name="Group 15"/>
          <p:cNvGrpSpPr/>
          <p:nvPr/>
        </p:nvGrpSpPr>
        <p:grpSpPr>
          <a:xfrm>
            <a:off x="731167" y="2656105"/>
            <a:ext cx="726603" cy="725752"/>
            <a:chOff x="2802847" y="1762277"/>
            <a:chExt cx="712940" cy="725752"/>
          </a:xfrm>
        </p:grpSpPr>
        <p:pic>
          <p:nvPicPr>
            <p:cNvPr id="17" name="Picture 16" descr="indiana-university-logo-250x250.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802847" y="1762277"/>
              <a:ext cx="712940" cy="712940"/>
            </a:xfrm>
            <a:prstGeom prst="rect">
              <a:avLst/>
            </a:prstGeom>
          </p:spPr>
        </p:pic>
        <p:pic>
          <p:nvPicPr>
            <p:cNvPr id="18" name="Picture 17" descr="genepattern-logo.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02847" y="2119522"/>
              <a:ext cx="368507" cy="368507"/>
            </a:xfrm>
            <a:prstGeom prst="rect">
              <a:avLst/>
            </a:prstGeom>
          </p:spPr>
        </p:pic>
      </p:grpSp>
      <p:pic>
        <p:nvPicPr>
          <p:cNvPr id="29" name="Picture 28" descr="gp-aws logo.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31167" y="856470"/>
            <a:ext cx="1600270" cy="1172065"/>
          </a:xfrm>
          <a:prstGeom prst="rect">
            <a:avLst/>
          </a:prstGeom>
        </p:spPr>
      </p:pic>
    </p:spTree>
    <p:extLst>
      <p:ext uri="{BB962C8B-B14F-4D97-AF65-F5344CB8AC3E}">
        <p14:creationId xmlns:p14="http://schemas.microsoft.com/office/powerpoint/2010/main" val="24956459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ctrTitle" idx="4294967295"/>
          </p:nvPr>
        </p:nvSpPr>
        <p:spPr>
          <a:xfrm>
            <a:off x="950025" y="2254599"/>
            <a:ext cx="8003970" cy="1470025"/>
          </a:xfrm>
        </p:spPr>
        <p:txBody>
          <a:bodyPr/>
          <a:lstStyle/>
          <a:p>
            <a:pPr eaLnBrk="1" hangingPunct="1"/>
            <a:r>
              <a:rPr lang="en-US" b="1" dirty="0" err="1">
                <a:ea typeface="ＭＳ Ｐゴシック" pitchFamily="-109" charset="-128"/>
                <a:cs typeface="ＭＳ Ｐゴシック" pitchFamily="-109" charset="-128"/>
              </a:rPr>
              <a:t>GenePattern</a:t>
            </a:r>
            <a:r>
              <a:rPr lang="en-US" b="1" dirty="0">
                <a:ea typeface="ＭＳ Ｐゴシック" pitchFamily="-109" charset="-128"/>
                <a:cs typeface="ＭＳ Ｐゴシック" pitchFamily="-109" charset="-128"/>
              </a:rPr>
              <a:t> Overview</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7278" y="2425955"/>
            <a:ext cx="1114286" cy="1161905"/>
          </a:xfrm>
          <a:prstGeom prst="rect">
            <a:avLst/>
          </a:prstGeom>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6836"/>
            <a:ext cx="8229600" cy="565604"/>
          </a:xfrm>
        </p:spPr>
        <p:txBody>
          <a:bodyPr>
            <a:normAutofit fontScale="90000"/>
          </a:bodyPr>
          <a:lstStyle/>
          <a:p>
            <a:r>
              <a:rPr lang="en-US" dirty="0" smtClean="0"/>
              <a:t>Tools for Bioinformatics</a:t>
            </a:r>
            <a:endParaRPr lang="en-US" dirty="0"/>
          </a:p>
        </p:txBody>
      </p:sp>
      <p:pic>
        <p:nvPicPr>
          <p:cNvPr id="6" name="Picture 5"/>
          <p:cNvPicPr>
            <a:picLocks noChangeAspect="1"/>
          </p:cNvPicPr>
          <p:nvPr/>
        </p:nvPicPr>
        <p:blipFill>
          <a:blip r:embed="rId2"/>
          <a:stretch>
            <a:fillRect/>
          </a:stretch>
        </p:blipFill>
        <p:spPr>
          <a:xfrm>
            <a:off x="-10268" y="824906"/>
            <a:ext cx="5439134" cy="903550"/>
          </a:xfrm>
          <a:prstGeom prst="rect">
            <a:avLst/>
          </a:prstGeom>
        </p:spPr>
      </p:pic>
      <p:pic>
        <p:nvPicPr>
          <p:cNvPr id="7" name="Picture 6"/>
          <p:cNvPicPr>
            <a:picLocks noChangeAspect="1"/>
          </p:cNvPicPr>
          <p:nvPr/>
        </p:nvPicPr>
        <p:blipFill rotWithShape="1">
          <a:blip r:embed="rId3"/>
          <a:srcRect l="-1" r="28613"/>
          <a:stretch/>
        </p:blipFill>
        <p:spPr>
          <a:xfrm>
            <a:off x="-10268" y="1728456"/>
            <a:ext cx="5212080" cy="548550"/>
          </a:xfrm>
          <a:prstGeom prst="rect">
            <a:avLst/>
          </a:prstGeom>
        </p:spPr>
      </p:pic>
      <p:pic>
        <p:nvPicPr>
          <p:cNvPr id="8" name="Picture 7"/>
          <p:cNvPicPr>
            <a:picLocks noChangeAspect="1"/>
          </p:cNvPicPr>
          <p:nvPr/>
        </p:nvPicPr>
        <p:blipFill>
          <a:blip r:embed="rId4"/>
          <a:stretch>
            <a:fillRect/>
          </a:stretch>
        </p:blipFill>
        <p:spPr>
          <a:xfrm>
            <a:off x="5439134" y="824906"/>
            <a:ext cx="3551204" cy="1317781"/>
          </a:xfrm>
          <a:prstGeom prst="rect">
            <a:avLst/>
          </a:prstGeom>
          <a:ln>
            <a:solidFill>
              <a:srgbClr val="BFBFBF"/>
            </a:solidFill>
          </a:ln>
        </p:spPr>
      </p:pic>
      <p:pic>
        <p:nvPicPr>
          <p:cNvPr id="9" name="Picture 8"/>
          <p:cNvPicPr>
            <a:picLocks noChangeAspect="1"/>
          </p:cNvPicPr>
          <p:nvPr/>
        </p:nvPicPr>
        <p:blipFill>
          <a:blip r:embed="rId5"/>
          <a:stretch>
            <a:fillRect/>
          </a:stretch>
        </p:blipFill>
        <p:spPr>
          <a:xfrm>
            <a:off x="5943850" y="2691237"/>
            <a:ext cx="3134812" cy="905396"/>
          </a:xfrm>
          <a:prstGeom prst="rect">
            <a:avLst/>
          </a:prstGeom>
        </p:spPr>
      </p:pic>
      <p:pic>
        <p:nvPicPr>
          <p:cNvPr id="10" name="Picture 9"/>
          <p:cNvPicPr>
            <a:picLocks noChangeAspect="1"/>
          </p:cNvPicPr>
          <p:nvPr/>
        </p:nvPicPr>
        <p:blipFill>
          <a:blip r:embed="rId6"/>
          <a:stretch>
            <a:fillRect/>
          </a:stretch>
        </p:blipFill>
        <p:spPr>
          <a:xfrm>
            <a:off x="39695" y="2260922"/>
            <a:ext cx="3978195" cy="878143"/>
          </a:xfrm>
          <a:prstGeom prst="rect">
            <a:avLst/>
          </a:prstGeom>
        </p:spPr>
      </p:pic>
      <p:pic>
        <p:nvPicPr>
          <p:cNvPr id="11" name="Picture 10"/>
          <p:cNvPicPr>
            <a:picLocks noChangeAspect="1"/>
          </p:cNvPicPr>
          <p:nvPr/>
        </p:nvPicPr>
        <p:blipFill>
          <a:blip r:embed="rId7"/>
          <a:stretch>
            <a:fillRect/>
          </a:stretch>
        </p:blipFill>
        <p:spPr>
          <a:xfrm>
            <a:off x="39695" y="3182402"/>
            <a:ext cx="2659336" cy="528004"/>
          </a:xfrm>
          <a:prstGeom prst="rect">
            <a:avLst/>
          </a:prstGeom>
        </p:spPr>
      </p:pic>
      <p:pic>
        <p:nvPicPr>
          <p:cNvPr id="12" name="Picture 11"/>
          <p:cNvPicPr>
            <a:picLocks noChangeAspect="1"/>
          </p:cNvPicPr>
          <p:nvPr/>
        </p:nvPicPr>
        <p:blipFill>
          <a:blip r:embed="rId8"/>
          <a:stretch>
            <a:fillRect/>
          </a:stretch>
        </p:blipFill>
        <p:spPr>
          <a:xfrm>
            <a:off x="2699031" y="3182402"/>
            <a:ext cx="3137311" cy="537084"/>
          </a:xfrm>
          <a:prstGeom prst="rect">
            <a:avLst/>
          </a:prstGeom>
        </p:spPr>
      </p:pic>
      <p:pic>
        <p:nvPicPr>
          <p:cNvPr id="13" name="Picture 12"/>
          <p:cNvPicPr>
            <a:picLocks noChangeAspect="1"/>
          </p:cNvPicPr>
          <p:nvPr/>
        </p:nvPicPr>
        <p:blipFill>
          <a:blip r:embed="rId9"/>
          <a:stretch>
            <a:fillRect/>
          </a:stretch>
        </p:blipFill>
        <p:spPr>
          <a:xfrm>
            <a:off x="39695" y="3710406"/>
            <a:ext cx="3714750" cy="285750"/>
          </a:xfrm>
          <a:prstGeom prst="rect">
            <a:avLst/>
          </a:prstGeom>
          <a:ln>
            <a:solidFill>
              <a:srgbClr val="BFBFBF"/>
            </a:solidFill>
          </a:ln>
        </p:spPr>
      </p:pic>
      <p:pic>
        <p:nvPicPr>
          <p:cNvPr id="14" name="Picture 13"/>
          <p:cNvPicPr>
            <a:picLocks noChangeAspect="1"/>
          </p:cNvPicPr>
          <p:nvPr/>
        </p:nvPicPr>
        <p:blipFill>
          <a:blip r:embed="rId10"/>
          <a:stretch>
            <a:fillRect/>
          </a:stretch>
        </p:blipFill>
        <p:spPr>
          <a:xfrm>
            <a:off x="4028158" y="2723388"/>
            <a:ext cx="1915692" cy="452981"/>
          </a:xfrm>
          <a:prstGeom prst="rect">
            <a:avLst/>
          </a:prstGeom>
          <a:ln>
            <a:solidFill>
              <a:srgbClr val="BFBFBF"/>
            </a:solidFill>
          </a:ln>
        </p:spPr>
      </p:pic>
      <p:pic>
        <p:nvPicPr>
          <p:cNvPr id="15" name="Picture 14"/>
          <p:cNvPicPr>
            <a:picLocks noChangeAspect="1"/>
          </p:cNvPicPr>
          <p:nvPr/>
        </p:nvPicPr>
        <p:blipFill>
          <a:blip r:embed="rId11"/>
          <a:stretch>
            <a:fillRect/>
          </a:stretch>
        </p:blipFill>
        <p:spPr>
          <a:xfrm>
            <a:off x="6589462" y="3596633"/>
            <a:ext cx="2489200" cy="1282700"/>
          </a:xfrm>
          <a:prstGeom prst="rect">
            <a:avLst/>
          </a:prstGeom>
        </p:spPr>
      </p:pic>
      <p:pic>
        <p:nvPicPr>
          <p:cNvPr id="16" name="Picture 15"/>
          <p:cNvPicPr>
            <a:picLocks noChangeAspect="1"/>
          </p:cNvPicPr>
          <p:nvPr/>
        </p:nvPicPr>
        <p:blipFill>
          <a:blip r:embed="rId12"/>
          <a:stretch>
            <a:fillRect/>
          </a:stretch>
        </p:blipFill>
        <p:spPr>
          <a:xfrm>
            <a:off x="3764713" y="3742139"/>
            <a:ext cx="2784235" cy="1033413"/>
          </a:xfrm>
          <a:prstGeom prst="rect">
            <a:avLst/>
          </a:prstGeom>
          <a:ln>
            <a:solidFill>
              <a:srgbClr val="BFBFBF"/>
            </a:solidFill>
          </a:ln>
        </p:spPr>
      </p:pic>
      <p:pic>
        <p:nvPicPr>
          <p:cNvPr id="17" name="Picture 16"/>
          <p:cNvPicPr>
            <a:picLocks noChangeAspect="1"/>
          </p:cNvPicPr>
          <p:nvPr/>
        </p:nvPicPr>
        <p:blipFill>
          <a:blip r:embed="rId13"/>
          <a:stretch>
            <a:fillRect/>
          </a:stretch>
        </p:blipFill>
        <p:spPr>
          <a:xfrm>
            <a:off x="5302519" y="2142687"/>
            <a:ext cx="3687819" cy="532466"/>
          </a:xfrm>
          <a:prstGeom prst="rect">
            <a:avLst/>
          </a:prstGeom>
          <a:solidFill>
            <a:schemeClr val="bg1">
              <a:lumMod val="75000"/>
            </a:schemeClr>
          </a:solidFill>
          <a:ln>
            <a:solidFill>
              <a:schemeClr val="bg1">
                <a:lumMod val="75000"/>
              </a:schemeClr>
            </a:solidFill>
          </a:ln>
        </p:spPr>
      </p:pic>
      <p:pic>
        <p:nvPicPr>
          <p:cNvPr id="18" name="Picture 17"/>
          <p:cNvPicPr>
            <a:picLocks noChangeAspect="1"/>
          </p:cNvPicPr>
          <p:nvPr/>
        </p:nvPicPr>
        <p:blipFill>
          <a:blip r:embed="rId14"/>
          <a:stretch>
            <a:fillRect/>
          </a:stretch>
        </p:blipFill>
        <p:spPr>
          <a:xfrm>
            <a:off x="6589462" y="4946164"/>
            <a:ext cx="2561120" cy="477026"/>
          </a:xfrm>
          <a:prstGeom prst="rect">
            <a:avLst/>
          </a:prstGeom>
        </p:spPr>
      </p:pic>
      <p:pic>
        <p:nvPicPr>
          <p:cNvPr id="20" name="Picture 19"/>
          <p:cNvPicPr>
            <a:picLocks noChangeAspect="1"/>
          </p:cNvPicPr>
          <p:nvPr/>
        </p:nvPicPr>
        <p:blipFill>
          <a:blip r:embed="rId15"/>
          <a:stretch>
            <a:fillRect/>
          </a:stretch>
        </p:blipFill>
        <p:spPr>
          <a:xfrm>
            <a:off x="4050056" y="5423190"/>
            <a:ext cx="4387903" cy="526548"/>
          </a:xfrm>
          <a:prstGeom prst="rect">
            <a:avLst/>
          </a:prstGeom>
          <a:ln>
            <a:solidFill>
              <a:srgbClr val="BFBFBF"/>
            </a:solidFill>
          </a:ln>
        </p:spPr>
      </p:pic>
      <p:pic>
        <p:nvPicPr>
          <p:cNvPr id="21" name="Picture 20"/>
          <p:cNvPicPr>
            <a:picLocks noChangeAspect="1"/>
          </p:cNvPicPr>
          <p:nvPr/>
        </p:nvPicPr>
        <p:blipFill>
          <a:blip r:embed="rId16"/>
          <a:stretch>
            <a:fillRect/>
          </a:stretch>
        </p:blipFill>
        <p:spPr>
          <a:xfrm>
            <a:off x="39695" y="3996157"/>
            <a:ext cx="3065734" cy="468946"/>
          </a:xfrm>
          <a:prstGeom prst="rect">
            <a:avLst/>
          </a:prstGeom>
          <a:ln>
            <a:solidFill>
              <a:srgbClr val="BFBFBF"/>
            </a:solidFill>
          </a:ln>
        </p:spPr>
      </p:pic>
      <p:pic>
        <p:nvPicPr>
          <p:cNvPr id="22" name="Picture 21"/>
          <p:cNvPicPr>
            <a:picLocks noChangeAspect="1"/>
          </p:cNvPicPr>
          <p:nvPr/>
        </p:nvPicPr>
        <p:blipFill>
          <a:blip r:embed="rId17"/>
          <a:stretch>
            <a:fillRect/>
          </a:stretch>
        </p:blipFill>
        <p:spPr>
          <a:xfrm>
            <a:off x="39695" y="4462569"/>
            <a:ext cx="2988668" cy="979120"/>
          </a:xfrm>
          <a:prstGeom prst="rect">
            <a:avLst/>
          </a:prstGeom>
        </p:spPr>
      </p:pic>
      <p:pic>
        <p:nvPicPr>
          <p:cNvPr id="23" name="Picture 22"/>
          <p:cNvPicPr>
            <a:picLocks noChangeAspect="1"/>
          </p:cNvPicPr>
          <p:nvPr/>
        </p:nvPicPr>
        <p:blipFill>
          <a:blip r:embed="rId18"/>
          <a:stretch>
            <a:fillRect/>
          </a:stretch>
        </p:blipFill>
        <p:spPr>
          <a:xfrm>
            <a:off x="457200" y="5451834"/>
            <a:ext cx="3592856" cy="484090"/>
          </a:xfrm>
          <a:prstGeom prst="rect">
            <a:avLst/>
          </a:prstGeom>
          <a:ln>
            <a:solidFill>
              <a:srgbClr val="BFBFBF"/>
            </a:solidFill>
          </a:ln>
        </p:spPr>
      </p:pic>
      <p:pic>
        <p:nvPicPr>
          <p:cNvPr id="25" name="Picture 24"/>
          <p:cNvPicPr>
            <a:picLocks noChangeAspect="1"/>
          </p:cNvPicPr>
          <p:nvPr/>
        </p:nvPicPr>
        <p:blipFill>
          <a:blip r:embed="rId19"/>
          <a:stretch>
            <a:fillRect/>
          </a:stretch>
        </p:blipFill>
        <p:spPr>
          <a:xfrm>
            <a:off x="3038631" y="4775552"/>
            <a:ext cx="3550831" cy="254329"/>
          </a:xfrm>
          <a:prstGeom prst="rect">
            <a:avLst/>
          </a:prstGeom>
          <a:ln>
            <a:solidFill>
              <a:srgbClr val="BFBFBF"/>
            </a:solidFill>
          </a:ln>
        </p:spPr>
      </p:pic>
      <p:pic>
        <p:nvPicPr>
          <p:cNvPr id="26" name="Picture 25"/>
          <p:cNvPicPr>
            <a:picLocks noChangeAspect="1"/>
          </p:cNvPicPr>
          <p:nvPr/>
        </p:nvPicPr>
        <p:blipFill>
          <a:blip r:embed="rId20"/>
          <a:stretch>
            <a:fillRect/>
          </a:stretch>
        </p:blipFill>
        <p:spPr>
          <a:xfrm>
            <a:off x="3081043" y="5979745"/>
            <a:ext cx="4924265" cy="256472"/>
          </a:xfrm>
          <a:prstGeom prst="rect">
            <a:avLst/>
          </a:prstGeom>
          <a:ln>
            <a:solidFill>
              <a:srgbClr val="BFBFBF"/>
            </a:solidFill>
          </a:ln>
        </p:spPr>
      </p:pic>
      <p:pic>
        <p:nvPicPr>
          <p:cNvPr id="27" name="Picture 26"/>
          <p:cNvPicPr>
            <a:picLocks noChangeAspect="1"/>
          </p:cNvPicPr>
          <p:nvPr/>
        </p:nvPicPr>
        <p:blipFill>
          <a:blip r:embed="rId21"/>
          <a:stretch>
            <a:fillRect/>
          </a:stretch>
        </p:blipFill>
        <p:spPr>
          <a:xfrm>
            <a:off x="4845412" y="6265050"/>
            <a:ext cx="3501666" cy="575128"/>
          </a:xfrm>
          <a:prstGeom prst="rect">
            <a:avLst/>
          </a:prstGeom>
        </p:spPr>
      </p:pic>
      <p:pic>
        <p:nvPicPr>
          <p:cNvPr id="29" name="Picture 28"/>
          <p:cNvPicPr>
            <a:picLocks noChangeAspect="1"/>
          </p:cNvPicPr>
          <p:nvPr/>
        </p:nvPicPr>
        <p:blipFill>
          <a:blip r:embed="rId22"/>
          <a:stretch>
            <a:fillRect/>
          </a:stretch>
        </p:blipFill>
        <p:spPr>
          <a:xfrm>
            <a:off x="17708" y="5977844"/>
            <a:ext cx="3020923" cy="880156"/>
          </a:xfrm>
          <a:prstGeom prst="rect">
            <a:avLst/>
          </a:prstGeom>
        </p:spPr>
      </p:pic>
      <p:pic>
        <p:nvPicPr>
          <p:cNvPr id="31" name="Picture 30"/>
          <p:cNvPicPr>
            <a:picLocks noChangeAspect="1"/>
          </p:cNvPicPr>
          <p:nvPr/>
        </p:nvPicPr>
        <p:blipFill>
          <a:blip r:embed="rId23"/>
          <a:stretch>
            <a:fillRect/>
          </a:stretch>
        </p:blipFill>
        <p:spPr>
          <a:xfrm>
            <a:off x="3050305" y="5029881"/>
            <a:ext cx="2955599" cy="393309"/>
          </a:xfrm>
          <a:prstGeom prst="rect">
            <a:avLst/>
          </a:prstGeom>
        </p:spPr>
      </p:pic>
      <p:pic>
        <p:nvPicPr>
          <p:cNvPr id="3" name="Picture 2"/>
          <p:cNvPicPr>
            <a:picLocks noChangeAspect="1"/>
          </p:cNvPicPr>
          <p:nvPr/>
        </p:nvPicPr>
        <p:blipFill>
          <a:blip r:embed="rId24"/>
          <a:stretch>
            <a:fillRect/>
          </a:stretch>
        </p:blipFill>
        <p:spPr>
          <a:xfrm>
            <a:off x="3105429" y="6275859"/>
            <a:ext cx="1739983" cy="564319"/>
          </a:xfrm>
          <a:prstGeom prst="rect">
            <a:avLst/>
          </a:prstGeom>
        </p:spPr>
      </p:pic>
    </p:spTree>
    <p:extLst>
      <p:ext uri="{BB962C8B-B14F-4D97-AF65-F5344CB8AC3E}">
        <p14:creationId xmlns:p14="http://schemas.microsoft.com/office/powerpoint/2010/main" val="117889401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Problems with bioinformatics tool use and interoperability</a:t>
            </a:r>
            <a:endParaRPr lang="en-US" dirty="0"/>
          </a:p>
        </p:txBody>
      </p:sp>
      <p:sp>
        <p:nvSpPr>
          <p:cNvPr id="3" name="Content Placeholder 2"/>
          <p:cNvSpPr>
            <a:spLocks noGrp="1"/>
          </p:cNvSpPr>
          <p:nvPr>
            <p:ph idx="1"/>
          </p:nvPr>
        </p:nvSpPr>
        <p:spPr>
          <a:xfrm>
            <a:off x="457200" y="1600201"/>
            <a:ext cx="8229600" cy="3979558"/>
          </a:xfrm>
        </p:spPr>
        <p:txBody>
          <a:bodyPr>
            <a:normAutofit/>
          </a:bodyPr>
          <a:lstStyle/>
          <a:p>
            <a:r>
              <a:rPr lang="en-US" sz="2800" dirty="0" smtClean="0"/>
              <a:t>Tools are built using different languages and with different architectural assumptions.</a:t>
            </a:r>
          </a:p>
          <a:p>
            <a:r>
              <a:rPr lang="en-US" sz="2800" dirty="0" smtClean="0"/>
              <a:t>Each tool has its own installation and operational requirements.</a:t>
            </a:r>
          </a:p>
          <a:p>
            <a:r>
              <a:rPr lang="en-US" sz="2800" dirty="0" smtClean="0"/>
              <a:t>Tools require (sometimes extensive) Unix knowledge.</a:t>
            </a:r>
          </a:p>
          <a:p>
            <a:r>
              <a:rPr lang="en-US" sz="2800" dirty="0"/>
              <a:t>Tools are not </a:t>
            </a:r>
            <a:r>
              <a:rPr lang="en-US" sz="2800" dirty="0" smtClean="0"/>
              <a:t>designed to </a:t>
            </a:r>
            <a:r>
              <a:rPr lang="en-US" sz="2800" dirty="0"/>
              <a:t>communicate with each other.</a:t>
            </a:r>
          </a:p>
          <a:p>
            <a:endParaRPr lang="en-US" sz="2800" dirty="0" smtClean="0"/>
          </a:p>
          <a:p>
            <a:endParaRPr lang="en-US" sz="2800" dirty="0"/>
          </a:p>
        </p:txBody>
      </p:sp>
      <p:sp>
        <p:nvSpPr>
          <p:cNvPr id="4" name="TextBox 3"/>
          <p:cNvSpPr txBox="1"/>
          <p:nvPr/>
        </p:nvSpPr>
        <p:spPr>
          <a:xfrm>
            <a:off x="389267" y="5465471"/>
            <a:ext cx="8297533" cy="954107"/>
          </a:xfrm>
          <a:prstGeom prst="rect">
            <a:avLst/>
          </a:prstGeom>
          <a:solidFill>
            <a:schemeClr val="tx1"/>
          </a:solidFill>
        </p:spPr>
        <p:txBody>
          <a:bodyPr wrap="square" rtlCol="0">
            <a:spAutoFit/>
          </a:bodyPr>
          <a:lstStyle/>
          <a:p>
            <a:r>
              <a:rPr lang="en-US" sz="1400" dirty="0">
                <a:solidFill>
                  <a:srgbClr val="FFFF00"/>
                </a:solidFill>
                <a:latin typeface="Courier"/>
                <a:cs typeface="Courier"/>
              </a:rPr>
              <a:t>bowtie -a --best --strata -S -m 100 -X 400 --</a:t>
            </a:r>
            <a:r>
              <a:rPr lang="en-US" sz="1400" dirty="0" err="1">
                <a:solidFill>
                  <a:srgbClr val="FFFF00"/>
                </a:solidFill>
                <a:latin typeface="Courier"/>
                <a:cs typeface="Courier"/>
              </a:rPr>
              <a:t>chunkmbs</a:t>
            </a:r>
            <a:r>
              <a:rPr lang="en-US" sz="1400" dirty="0">
                <a:solidFill>
                  <a:srgbClr val="FFFF00"/>
                </a:solidFill>
                <a:latin typeface="Courier"/>
                <a:cs typeface="Courier"/>
              </a:rPr>
              <a:t> 256 --</a:t>
            </a:r>
            <a:r>
              <a:rPr lang="en-US" sz="1400" dirty="0" err="1">
                <a:solidFill>
                  <a:srgbClr val="FFFF00"/>
                </a:solidFill>
                <a:latin typeface="Courier"/>
                <a:cs typeface="Courier"/>
              </a:rPr>
              <a:t>fullref</a:t>
            </a:r>
            <a:r>
              <a:rPr lang="en-US" sz="1400" dirty="0">
                <a:solidFill>
                  <a:srgbClr val="FFFF00"/>
                </a:solidFill>
                <a:latin typeface="Courier"/>
                <a:cs typeface="Courier"/>
              </a:rPr>
              <a:t> -p 4 Dmel.BDGP5-transcripts \ -1 SRR031714_1.fastq -2 SRR031714_2.fastq | </a:t>
            </a:r>
            <a:r>
              <a:rPr lang="en-US" sz="1400" dirty="0" err="1">
                <a:solidFill>
                  <a:srgbClr val="FFFF00"/>
                </a:solidFill>
                <a:latin typeface="Courier"/>
                <a:cs typeface="Courier"/>
              </a:rPr>
              <a:t>samtools</a:t>
            </a:r>
            <a:r>
              <a:rPr lang="en-US" sz="1400" dirty="0">
                <a:solidFill>
                  <a:srgbClr val="FFFF00"/>
                </a:solidFill>
                <a:latin typeface="Courier"/>
                <a:cs typeface="Courier"/>
              </a:rPr>
              <a:t> view -F 0xC -</a:t>
            </a:r>
            <a:r>
              <a:rPr lang="en-US" sz="1400" dirty="0" err="1">
                <a:solidFill>
                  <a:srgbClr val="FFFF00"/>
                </a:solidFill>
                <a:latin typeface="Courier"/>
                <a:cs typeface="Courier"/>
              </a:rPr>
              <a:t>bS</a:t>
            </a:r>
            <a:r>
              <a:rPr lang="en-US" sz="1400" dirty="0">
                <a:solidFill>
                  <a:srgbClr val="FFFF00"/>
                </a:solidFill>
                <a:latin typeface="Courier"/>
                <a:cs typeface="Courier"/>
              </a:rPr>
              <a:t> - | \ </a:t>
            </a:r>
            <a:r>
              <a:rPr lang="en-US" sz="1400" dirty="0" err="1">
                <a:solidFill>
                  <a:srgbClr val="FFFF00"/>
                </a:solidFill>
                <a:latin typeface="Courier"/>
                <a:cs typeface="Courier"/>
              </a:rPr>
              <a:t>samtools</a:t>
            </a:r>
            <a:r>
              <a:rPr lang="en-US" sz="1400" dirty="0">
                <a:solidFill>
                  <a:srgbClr val="FFFF00"/>
                </a:solidFill>
                <a:latin typeface="Courier"/>
                <a:cs typeface="Courier"/>
              </a:rPr>
              <a:t> sort -n - ~/Desktop/untreated3-</a:t>
            </a:r>
            <a:r>
              <a:rPr lang="en-US" sz="1400" dirty="0" smtClean="0">
                <a:solidFill>
                  <a:srgbClr val="FFFF00"/>
                </a:solidFill>
                <a:latin typeface="Courier"/>
                <a:cs typeface="Courier"/>
              </a:rPr>
              <a:t>transcriptome</a:t>
            </a:r>
            <a:endParaRPr lang="en-US" sz="1400" dirty="0">
              <a:solidFill>
                <a:srgbClr val="FFFF00"/>
              </a:solidFill>
              <a:latin typeface="Courier"/>
              <a:cs typeface="Courier"/>
            </a:endParaRPr>
          </a:p>
        </p:txBody>
      </p:sp>
    </p:spTree>
    <p:extLst>
      <p:ext uri="{BB962C8B-B14F-4D97-AF65-F5344CB8AC3E}">
        <p14:creationId xmlns:p14="http://schemas.microsoft.com/office/powerpoint/2010/main" val="249977139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50492"/>
          </a:xfrm>
        </p:spPr>
        <p:txBody>
          <a:bodyPr>
            <a:normAutofit/>
          </a:bodyPr>
          <a:lstStyle/>
          <a:p>
            <a:r>
              <a:rPr lang="en-US" dirty="0" smtClean="0"/>
              <a:t>Solution features: Wrapping tools</a:t>
            </a:r>
            <a:endParaRPr lang="en-US" dirty="0"/>
          </a:p>
        </p:txBody>
      </p:sp>
      <p:sp>
        <p:nvSpPr>
          <p:cNvPr id="3" name="Content Placeholder 2"/>
          <p:cNvSpPr>
            <a:spLocks noGrp="1"/>
          </p:cNvSpPr>
          <p:nvPr>
            <p:ph idx="1"/>
          </p:nvPr>
        </p:nvSpPr>
        <p:spPr>
          <a:xfrm>
            <a:off x="457200" y="1600200"/>
            <a:ext cx="3185791" cy="4525963"/>
          </a:xfrm>
        </p:spPr>
        <p:txBody>
          <a:bodyPr>
            <a:normAutofit/>
          </a:bodyPr>
          <a:lstStyle/>
          <a:p>
            <a:r>
              <a:rPr lang="en-US" sz="2000" dirty="0" smtClean="0"/>
              <a:t>“Wrap” tools in a web-based interface</a:t>
            </a:r>
          </a:p>
          <a:p>
            <a:r>
              <a:rPr lang="en-US" sz="2000" dirty="0" smtClean="0"/>
              <a:t>No installation/running requirements</a:t>
            </a:r>
          </a:p>
          <a:p>
            <a:r>
              <a:rPr lang="en-US" sz="2000" dirty="0" smtClean="0"/>
              <a:t>No programming required</a:t>
            </a:r>
          </a:p>
          <a:p>
            <a:r>
              <a:rPr lang="en-US" sz="2000" dirty="0" smtClean="0"/>
              <a:t>Fill out required parameters and provide input files</a:t>
            </a:r>
            <a:endParaRPr lang="en-US" sz="2000" dirty="0"/>
          </a:p>
        </p:txBody>
      </p:sp>
      <p:pic>
        <p:nvPicPr>
          <p:cNvPr id="5" name="Picture 4"/>
          <p:cNvPicPr>
            <a:picLocks noChangeAspect="1"/>
          </p:cNvPicPr>
          <p:nvPr/>
        </p:nvPicPr>
        <p:blipFill>
          <a:blip r:embed="rId3"/>
          <a:stretch>
            <a:fillRect/>
          </a:stretch>
        </p:blipFill>
        <p:spPr>
          <a:xfrm>
            <a:off x="3530693" y="1248388"/>
            <a:ext cx="5453818" cy="4689178"/>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66935256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Solution features: Tool Repository</a:t>
            </a:r>
            <a:endParaRPr lang="en-US" dirty="0"/>
          </a:p>
        </p:txBody>
      </p:sp>
      <p:sp>
        <p:nvSpPr>
          <p:cNvPr id="3" name="Content Placeholder 2"/>
          <p:cNvSpPr>
            <a:spLocks noGrp="1"/>
          </p:cNvSpPr>
          <p:nvPr>
            <p:ph idx="1"/>
          </p:nvPr>
        </p:nvSpPr>
        <p:spPr>
          <a:xfrm>
            <a:off x="332509" y="1339741"/>
            <a:ext cx="4218709" cy="5410842"/>
          </a:xfrm>
        </p:spPr>
        <p:txBody>
          <a:bodyPr>
            <a:normAutofit/>
          </a:bodyPr>
          <a:lstStyle/>
          <a:p>
            <a:r>
              <a:rPr lang="en-US" sz="2400" dirty="0" smtClean="0"/>
              <a:t>Collection of hundreds of wrapped tools</a:t>
            </a:r>
          </a:p>
          <a:p>
            <a:r>
              <a:rPr lang="en-US" sz="2400" dirty="0" smtClean="0"/>
              <a:t>Gene expression, sequence variation, proteomics, network analysis, machine learning, flow </a:t>
            </a:r>
            <a:r>
              <a:rPr lang="en-US" sz="2400" dirty="0" err="1" smtClean="0"/>
              <a:t>cytometry</a:t>
            </a:r>
            <a:r>
              <a:rPr lang="en-US" sz="2400" dirty="0" smtClean="0"/>
              <a:t>, etc.</a:t>
            </a:r>
          </a:p>
          <a:p>
            <a:r>
              <a:rPr lang="en-US" sz="2400" dirty="0"/>
              <a:t>Searchable by name, keyword, etc.</a:t>
            </a:r>
          </a:p>
          <a:p>
            <a:r>
              <a:rPr lang="en-US" sz="2400" dirty="0" smtClean="0"/>
              <a:t>Widely-used community tools, lab-developed tools, utilities</a:t>
            </a:r>
          </a:p>
          <a:p>
            <a:r>
              <a:rPr lang="en-US" sz="2400" dirty="0" smtClean="0"/>
              <a:t>Users can contribute their own tools</a:t>
            </a:r>
          </a:p>
          <a:p>
            <a:endParaRPr lang="en-US" sz="2800" dirty="0"/>
          </a:p>
        </p:txBody>
      </p:sp>
      <p:pic>
        <p:nvPicPr>
          <p:cNvPr id="4" name="Picture 3"/>
          <p:cNvPicPr>
            <a:picLocks noChangeAspect="1"/>
          </p:cNvPicPr>
          <p:nvPr/>
        </p:nvPicPr>
        <p:blipFill>
          <a:blip r:embed="rId2"/>
          <a:stretch>
            <a:fillRect/>
          </a:stretch>
        </p:blipFill>
        <p:spPr>
          <a:xfrm>
            <a:off x="4628275" y="1417638"/>
            <a:ext cx="3815830" cy="5005648"/>
          </a:xfrm>
          <a:prstGeom prst="rect">
            <a:avLst/>
          </a:prstGeom>
        </p:spPr>
      </p:pic>
      <p:sp>
        <p:nvSpPr>
          <p:cNvPr id="5" name="Rounded Rectangle 4"/>
          <p:cNvSpPr/>
          <p:nvPr/>
        </p:nvSpPr>
        <p:spPr>
          <a:xfrm>
            <a:off x="4628275" y="4144042"/>
            <a:ext cx="1889227" cy="479016"/>
          </a:xfrm>
          <a:prstGeom prst="roundRect">
            <a:avLst/>
          </a:prstGeom>
          <a:no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6907669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Solution features: Reproducibility</a:t>
            </a:r>
            <a:endParaRPr lang="en-US" dirty="0"/>
          </a:p>
        </p:txBody>
      </p:sp>
      <p:sp>
        <p:nvSpPr>
          <p:cNvPr id="3" name="Content Placeholder 2"/>
          <p:cNvSpPr>
            <a:spLocks noGrp="1"/>
          </p:cNvSpPr>
          <p:nvPr>
            <p:ph idx="1"/>
          </p:nvPr>
        </p:nvSpPr>
        <p:spPr/>
        <p:txBody>
          <a:bodyPr/>
          <a:lstStyle/>
          <a:p>
            <a:r>
              <a:rPr lang="en-US" dirty="0" smtClean="0"/>
              <a:t>Record and replay of all analyses</a:t>
            </a:r>
          </a:p>
          <a:p>
            <a:r>
              <a:rPr lang="en-US" dirty="0" smtClean="0"/>
              <a:t>Retain all versions of code – so results can be reproduced even if code changes</a:t>
            </a:r>
          </a:p>
          <a:p>
            <a:r>
              <a:rPr lang="en-US" dirty="0" smtClean="0"/>
              <a:t>Chain analyses into “pipelines”, or workflows that can be shared and published</a:t>
            </a:r>
          </a:p>
          <a:p>
            <a:endParaRPr lang="en-US" dirty="0" smtClean="0"/>
          </a:p>
          <a:p>
            <a:endParaRPr lang="en-US" dirty="0"/>
          </a:p>
        </p:txBody>
      </p:sp>
    </p:spTree>
    <p:extLst>
      <p:ext uri="{BB962C8B-B14F-4D97-AF65-F5344CB8AC3E}">
        <p14:creationId xmlns:p14="http://schemas.microsoft.com/office/powerpoint/2010/main" val="80023760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07816E688BECE74982C432B6643A443D" ma:contentTypeVersion="0" ma:contentTypeDescription="Create a new document." ma:contentTypeScope="" ma:versionID="d4940da1997b40312492e3e907d54e97">
  <xsd:schema xmlns:xsd="http://www.w3.org/2001/XMLSchema" xmlns:p="http://schemas.microsoft.com/office/2006/metadata/properties" targetNamespace="http://schemas.microsoft.com/office/2006/metadata/properties" ma:root="true" ma:fieldsID="d1e97221dd9e314d5021470c32a4f86d">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Props1.xml><?xml version="1.0" encoding="utf-8"?>
<ds:datastoreItem xmlns:ds="http://schemas.openxmlformats.org/officeDocument/2006/customXml" ds:itemID="{3FA39A2D-F5EF-4777-AA36-B0CF8B3D1A92}">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www.w3.org/XML/1998/namespace"/>
    <ds:schemaRef ds:uri="http://purl.org/dc/dcmitype/"/>
  </ds:schemaRefs>
</ds:datastoreItem>
</file>

<file path=customXml/itemProps2.xml><?xml version="1.0" encoding="utf-8"?>
<ds:datastoreItem xmlns:ds="http://schemas.openxmlformats.org/officeDocument/2006/customXml" ds:itemID="{6367250B-4520-4354-B154-3D0B599BDB7E}">
  <ds:schemaRefs>
    <ds:schemaRef ds:uri="http://schemas.microsoft.com/sharepoint/v3/contenttype/forms"/>
  </ds:schemaRefs>
</ds:datastoreItem>
</file>

<file path=customXml/itemProps3.xml><?xml version="1.0" encoding="utf-8"?>
<ds:datastoreItem xmlns:ds="http://schemas.openxmlformats.org/officeDocument/2006/customXml" ds:itemID="{DC4ED20E-D9D5-44FA-AFE2-0ED774B0CE6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docProps/app.xml><?xml version="1.0" encoding="utf-8"?>
<Properties xmlns="http://schemas.openxmlformats.org/officeDocument/2006/extended-properties" xmlns:vt="http://schemas.openxmlformats.org/officeDocument/2006/docPropsVTypes">
  <Template/>
  <TotalTime>87432</TotalTime>
  <Words>2945</Words>
  <Application>Microsoft Office PowerPoint</Application>
  <PresentationFormat>On-screen Show (4:3)</PresentationFormat>
  <Paragraphs>482</Paragraphs>
  <Slides>32</Slides>
  <Notes>27</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32</vt:i4>
      </vt:variant>
    </vt:vector>
  </HeadingPairs>
  <TitlesOfParts>
    <vt:vector size="43" baseType="lpstr">
      <vt:lpstr>ＭＳ Ｐゴシック</vt:lpstr>
      <vt:lpstr>Arial</vt:lpstr>
      <vt:lpstr>Avenir Book</vt:lpstr>
      <vt:lpstr>Avenir Heavy</vt:lpstr>
      <vt:lpstr>Calibri</vt:lpstr>
      <vt:lpstr>Courier</vt:lpstr>
      <vt:lpstr>Garamond</vt:lpstr>
      <vt:lpstr>Noto Sans Symbols</vt:lpstr>
      <vt:lpstr>Tahoma</vt:lpstr>
      <vt:lpstr>ヒラギノ角ゴ Pro W3</vt:lpstr>
      <vt:lpstr>Office Theme</vt:lpstr>
      <vt:lpstr>PowerPoint Presentation</vt:lpstr>
      <vt:lpstr>April 04, 2019 Barbara Hill</vt:lpstr>
      <vt:lpstr>PowerPoint Presentation</vt:lpstr>
      <vt:lpstr>GenePattern Overview</vt:lpstr>
      <vt:lpstr>Tools for Bioinformatics</vt:lpstr>
      <vt:lpstr>Problems with bioinformatics tool use and interoperability</vt:lpstr>
      <vt:lpstr>Solution features: Wrapping tools</vt:lpstr>
      <vt:lpstr>Solution features: Tool Repository</vt:lpstr>
      <vt:lpstr>Solution features: Reproducibility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Pipelines in GenePattern</vt:lpstr>
      <vt:lpstr>Community Activity</vt:lpstr>
      <vt:lpstr>Availability</vt:lpstr>
    </vt:vector>
  </TitlesOfParts>
  <Company>Broad Institute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GenePattern Workshop  April 27, 2011  GenePattern Team</dc:title>
  <dc:creator>Michael Reich</dc:creator>
  <cp:lastModifiedBy>Barbara Hill Meyers</cp:lastModifiedBy>
  <cp:revision>117</cp:revision>
  <dcterms:created xsi:type="dcterms:W3CDTF">2012-05-17T15:07:33Z</dcterms:created>
  <dcterms:modified xsi:type="dcterms:W3CDTF">2019-04-04T21:13:36Z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0x01010007816E688BECE74982C432B6643A443D</vt:lpwstr>
  </property>
</Properties>
</file>